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7"/>
  </p:notesMasterIdLst>
  <p:handoutMasterIdLst>
    <p:handoutMasterId r:id="rId68"/>
  </p:handoutMasterIdLst>
  <p:sldIdLst>
    <p:sldId id="269" r:id="rId2"/>
    <p:sldId id="427" r:id="rId3"/>
    <p:sldId id="431" r:id="rId4"/>
    <p:sldId id="428" r:id="rId5"/>
    <p:sldId id="462" r:id="rId6"/>
    <p:sldId id="460" r:id="rId7"/>
    <p:sldId id="463" r:id="rId8"/>
    <p:sldId id="461" r:id="rId9"/>
    <p:sldId id="464" r:id="rId10"/>
    <p:sldId id="459" r:id="rId11"/>
    <p:sldId id="429" r:id="rId12"/>
    <p:sldId id="485" r:id="rId13"/>
    <p:sldId id="430" r:id="rId14"/>
    <p:sldId id="432" r:id="rId15"/>
    <p:sldId id="433" r:id="rId16"/>
    <p:sldId id="434" r:id="rId17"/>
    <p:sldId id="465" r:id="rId18"/>
    <p:sldId id="466" r:id="rId19"/>
    <p:sldId id="435" r:id="rId20"/>
    <p:sldId id="467" r:id="rId21"/>
    <p:sldId id="472" r:id="rId22"/>
    <p:sldId id="436" r:id="rId23"/>
    <p:sldId id="468" r:id="rId24"/>
    <p:sldId id="437" r:id="rId25"/>
    <p:sldId id="438" r:id="rId26"/>
    <p:sldId id="439" r:id="rId27"/>
    <p:sldId id="487" r:id="rId28"/>
    <p:sldId id="440" r:id="rId29"/>
    <p:sldId id="441" r:id="rId30"/>
    <p:sldId id="470" r:id="rId31"/>
    <p:sldId id="471" r:id="rId32"/>
    <p:sldId id="442" r:id="rId33"/>
    <p:sldId id="443" r:id="rId34"/>
    <p:sldId id="444" r:id="rId35"/>
    <p:sldId id="445" r:id="rId36"/>
    <p:sldId id="446" r:id="rId37"/>
    <p:sldId id="475" r:id="rId38"/>
    <p:sldId id="476" r:id="rId39"/>
    <p:sldId id="474" r:id="rId40"/>
    <p:sldId id="478" r:id="rId41"/>
    <p:sldId id="473" r:id="rId42"/>
    <p:sldId id="447" r:id="rId43"/>
    <p:sldId id="448" r:id="rId44"/>
    <p:sldId id="449" r:id="rId45"/>
    <p:sldId id="479" r:id="rId46"/>
    <p:sldId id="480" r:id="rId47"/>
    <p:sldId id="481" r:id="rId48"/>
    <p:sldId id="482" r:id="rId49"/>
    <p:sldId id="483" r:id="rId50"/>
    <p:sldId id="450" r:id="rId51"/>
    <p:sldId id="484" r:id="rId52"/>
    <p:sldId id="486" r:id="rId53"/>
    <p:sldId id="451" r:id="rId54"/>
    <p:sldId id="452" r:id="rId55"/>
    <p:sldId id="453" r:id="rId56"/>
    <p:sldId id="454" r:id="rId57"/>
    <p:sldId id="489" r:id="rId58"/>
    <p:sldId id="455" r:id="rId59"/>
    <p:sldId id="456" r:id="rId60"/>
    <p:sldId id="457" r:id="rId61"/>
    <p:sldId id="488" r:id="rId62"/>
    <p:sldId id="490" r:id="rId63"/>
    <p:sldId id="491" r:id="rId64"/>
    <p:sldId id="492" r:id="rId65"/>
    <p:sldId id="493" r:id="rId66"/>
  </p:sldIdLst>
  <p:sldSz cx="9144000" cy="6858000" type="screen4x3"/>
  <p:notesSz cx="7315200" cy="9601200"/>
  <p:defaultTextStyle>
    <a:defPPr>
      <a:defRPr lang="en-US"/>
    </a:defPPr>
    <a:lvl1pPr algn="l" rtl="0" fontAlgn="base">
      <a:spcBef>
        <a:spcPct val="0"/>
      </a:spcBef>
      <a:spcAft>
        <a:spcPct val="0"/>
      </a:spcAft>
      <a:defRPr sz="2400" i="1" kern="1200">
        <a:solidFill>
          <a:schemeClr val="tx1"/>
        </a:solidFill>
        <a:latin typeface="ZapfHumnst BT" pitchFamily="34" charset="0"/>
        <a:ea typeface="+mn-ea"/>
        <a:cs typeface="+mn-cs"/>
      </a:defRPr>
    </a:lvl1pPr>
    <a:lvl2pPr marL="457200" algn="l" rtl="0" fontAlgn="base">
      <a:spcBef>
        <a:spcPct val="0"/>
      </a:spcBef>
      <a:spcAft>
        <a:spcPct val="0"/>
      </a:spcAft>
      <a:defRPr sz="2400" i="1" kern="1200">
        <a:solidFill>
          <a:schemeClr val="tx1"/>
        </a:solidFill>
        <a:latin typeface="ZapfHumnst BT" pitchFamily="34" charset="0"/>
        <a:ea typeface="+mn-ea"/>
        <a:cs typeface="+mn-cs"/>
      </a:defRPr>
    </a:lvl2pPr>
    <a:lvl3pPr marL="914400" algn="l" rtl="0" fontAlgn="base">
      <a:spcBef>
        <a:spcPct val="0"/>
      </a:spcBef>
      <a:spcAft>
        <a:spcPct val="0"/>
      </a:spcAft>
      <a:defRPr sz="2400" i="1" kern="1200">
        <a:solidFill>
          <a:schemeClr val="tx1"/>
        </a:solidFill>
        <a:latin typeface="ZapfHumnst BT" pitchFamily="34" charset="0"/>
        <a:ea typeface="+mn-ea"/>
        <a:cs typeface="+mn-cs"/>
      </a:defRPr>
    </a:lvl3pPr>
    <a:lvl4pPr marL="1371600" algn="l" rtl="0" fontAlgn="base">
      <a:spcBef>
        <a:spcPct val="0"/>
      </a:spcBef>
      <a:spcAft>
        <a:spcPct val="0"/>
      </a:spcAft>
      <a:defRPr sz="2400" i="1" kern="1200">
        <a:solidFill>
          <a:schemeClr val="tx1"/>
        </a:solidFill>
        <a:latin typeface="ZapfHumnst BT" pitchFamily="34" charset="0"/>
        <a:ea typeface="+mn-ea"/>
        <a:cs typeface="+mn-cs"/>
      </a:defRPr>
    </a:lvl4pPr>
    <a:lvl5pPr marL="1828800" algn="l" rtl="0" fontAlgn="base">
      <a:spcBef>
        <a:spcPct val="0"/>
      </a:spcBef>
      <a:spcAft>
        <a:spcPct val="0"/>
      </a:spcAft>
      <a:defRPr sz="2400" i="1" kern="1200">
        <a:solidFill>
          <a:schemeClr val="tx1"/>
        </a:solidFill>
        <a:latin typeface="ZapfHumnst BT" pitchFamily="34" charset="0"/>
        <a:ea typeface="+mn-ea"/>
        <a:cs typeface="+mn-cs"/>
      </a:defRPr>
    </a:lvl5pPr>
    <a:lvl6pPr marL="2286000" algn="l" defTabSz="914400" rtl="0" eaLnBrk="1" latinLnBrk="0" hangingPunct="1">
      <a:defRPr sz="2400" i="1" kern="1200">
        <a:solidFill>
          <a:schemeClr val="tx1"/>
        </a:solidFill>
        <a:latin typeface="ZapfHumnst BT" pitchFamily="34" charset="0"/>
        <a:ea typeface="+mn-ea"/>
        <a:cs typeface="+mn-cs"/>
      </a:defRPr>
    </a:lvl6pPr>
    <a:lvl7pPr marL="2743200" algn="l" defTabSz="914400" rtl="0" eaLnBrk="1" latinLnBrk="0" hangingPunct="1">
      <a:defRPr sz="2400" i="1" kern="1200">
        <a:solidFill>
          <a:schemeClr val="tx1"/>
        </a:solidFill>
        <a:latin typeface="ZapfHumnst BT" pitchFamily="34" charset="0"/>
        <a:ea typeface="+mn-ea"/>
        <a:cs typeface="+mn-cs"/>
      </a:defRPr>
    </a:lvl7pPr>
    <a:lvl8pPr marL="3200400" algn="l" defTabSz="914400" rtl="0" eaLnBrk="1" latinLnBrk="0" hangingPunct="1">
      <a:defRPr sz="2400" i="1" kern="1200">
        <a:solidFill>
          <a:schemeClr val="tx1"/>
        </a:solidFill>
        <a:latin typeface="ZapfHumnst BT" pitchFamily="34" charset="0"/>
        <a:ea typeface="+mn-ea"/>
        <a:cs typeface="+mn-cs"/>
      </a:defRPr>
    </a:lvl8pPr>
    <a:lvl9pPr marL="3657600" algn="l" defTabSz="914400" rtl="0" eaLnBrk="1" latinLnBrk="0" hangingPunct="1">
      <a:defRPr sz="2400" i="1" kern="1200">
        <a:solidFill>
          <a:schemeClr val="tx1"/>
        </a:solidFill>
        <a:latin typeface="ZapfHumnst B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83" autoAdjust="0"/>
  </p:normalViewPr>
  <p:slideViewPr>
    <p:cSldViewPr>
      <p:cViewPr varScale="1">
        <p:scale>
          <a:sx n="66" d="100"/>
          <a:sy n="66" d="100"/>
        </p:scale>
        <p:origin x="-142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9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i="0">
                <a:latin typeface="Times New Roman" pitchFamily="18" charset="0"/>
              </a:defRPr>
            </a:lvl1pPr>
          </a:lstStyle>
          <a:p>
            <a:endParaRPr lang="en-US"/>
          </a:p>
        </p:txBody>
      </p:sp>
      <p:sp>
        <p:nvSpPr>
          <p:cNvPr id="33894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0">
                <a:latin typeface="Times New Roman" pitchFamily="18" charset="0"/>
              </a:defRPr>
            </a:lvl1pPr>
          </a:lstStyle>
          <a:p>
            <a:endParaRPr lang="en-US"/>
          </a:p>
        </p:txBody>
      </p:sp>
      <p:sp>
        <p:nvSpPr>
          <p:cNvPr id="33894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i="0">
                <a:latin typeface="Times New Roman" pitchFamily="18" charset="0"/>
              </a:defRPr>
            </a:lvl1pPr>
          </a:lstStyle>
          <a:p>
            <a:endParaRPr lang="en-US"/>
          </a:p>
        </p:txBody>
      </p:sp>
      <p:sp>
        <p:nvSpPr>
          <p:cNvPr id="33894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0">
                <a:latin typeface="Times New Roman" pitchFamily="18" charset="0"/>
              </a:defRPr>
            </a:lvl1pPr>
          </a:lstStyle>
          <a:p>
            <a:fld id="{FB374909-8501-4CFD-9D4B-4E96C8AE7F5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53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i="0">
                <a:latin typeface="Times New Roman" pitchFamily="18" charset="0"/>
              </a:defRPr>
            </a:lvl1pPr>
          </a:lstStyle>
          <a:p>
            <a:endParaRPr lang="en-US"/>
          </a:p>
        </p:txBody>
      </p:sp>
      <p:sp>
        <p:nvSpPr>
          <p:cNvPr id="31539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0">
                <a:latin typeface="Times New Roman" pitchFamily="18" charset="0"/>
              </a:defRPr>
            </a:lvl1pPr>
          </a:lstStyle>
          <a:p>
            <a:endParaRPr lang="en-US"/>
          </a:p>
        </p:txBody>
      </p:sp>
      <p:sp>
        <p:nvSpPr>
          <p:cNvPr id="315396" name="Rectangle 4"/>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31539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539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i="0">
                <a:latin typeface="Times New Roman" pitchFamily="18" charset="0"/>
              </a:defRPr>
            </a:lvl1pPr>
          </a:lstStyle>
          <a:p>
            <a:endParaRPr lang="en-US"/>
          </a:p>
        </p:txBody>
      </p:sp>
      <p:sp>
        <p:nvSpPr>
          <p:cNvPr id="31539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0">
                <a:latin typeface="Times New Roman" pitchFamily="18" charset="0"/>
              </a:defRPr>
            </a:lvl1pPr>
          </a:lstStyle>
          <a:p>
            <a:fld id="{5169282C-9C2F-432D-AAF9-69B49A14628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A219EF-0CB6-49F6-A472-301BBC036A71}" type="slidenum">
              <a:rPr lang="en-US"/>
              <a:pPr/>
              <a:t>12</a:t>
            </a:fld>
            <a:endParaRPr lang="en-US"/>
          </a:p>
        </p:txBody>
      </p:sp>
      <p:sp>
        <p:nvSpPr>
          <p:cNvPr id="330754" name="Rectangle 2"/>
          <p:cNvSpPr>
            <a:spLocks noRot="1" noChangeArrowheads="1" noTextEdit="1"/>
          </p:cNvSpPr>
          <p:nvPr>
            <p:ph type="sldImg"/>
          </p:nvPr>
        </p:nvSpPr>
        <p:spPr>
          <a:xfrm>
            <a:off x="1239838" y="746125"/>
            <a:ext cx="4835525" cy="3627438"/>
          </a:xfrm>
          <a:ln/>
        </p:spPr>
      </p:sp>
      <p:sp>
        <p:nvSpPr>
          <p:cNvPr id="330755" name="Rectangle 3"/>
          <p:cNvSpPr>
            <a:spLocks noGrp="1" noChangeArrowheads="1"/>
          </p:cNvSpPr>
          <p:nvPr>
            <p:ph type="body" idx="1"/>
          </p:nvPr>
        </p:nvSpPr>
        <p:spPr>
          <a:xfrm>
            <a:off x="974725" y="4587875"/>
            <a:ext cx="5365750" cy="42672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B973C-97D9-4736-8BCD-6141E8DFCE64}" type="slidenum">
              <a:rPr lang="en-US"/>
              <a:pPr/>
              <a:t>40</a:t>
            </a:fld>
            <a:endParaRPr lang="en-US"/>
          </a:p>
        </p:txBody>
      </p:sp>
      <p:sp>
        <p:nvSpPr>
          <p:cNvPr id="316418" name="Rectangle 2"/>
          <p:cNvSpPr>
            <a:spLocks noRot="1" noChangeArrowheads="1" noTextEdit="1"/>
          </p:cNvSpPr>
          <p:nvPr>
            <p:ph type="sldImg"/>
          </p:nvPr>
        </p:nvSpPr>
        <p:spPr>
          <a:xfrm>
            <a:off x="1239838" y="746125"/>
            <a:ext cx="4835525" cy="3627438"/>
          </a:xfrm>
          <a:ln/>
        </p:spPr>
      </p:sp>
      <p:sp>
        <p:nvSpPr>
          <p:cNvPr id="316419" name="Rectangle 3"/>
          <p:cNvSpPr>
            <a:spLocks noGrp="1" noChangeArrowheads="1"/>
          </p:cNvSpPr>
          <p:nvPr>
            <p:ph type="body" idx="1"/>
          </p:nvPr>
        </p:nvSpPr>
        <p:spPr>
          <a:xfrm>
            <a:off x="974725" y="4587875"/>
            <a:ext cx="5365750" cy="42672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3FA554-7CF8-4B20-AEF0-15DEE67EC815}" type="slidenum">
              <a:rPr lang="en-US"/>
              <a:pPr/>
              <a:t>45</a:t>
            </a:fld>
            <a:endParaRPr lang="en-US"/>
          </a:p>
        </p:txBody>
      </p:sp>
      <p:sp>
        <p:nvSpPr>
          <p:cNvPr id="318466" name="Rectangle 2"/>
          <p:cNvSpPr>
            <a:spLocks noRot="1" noChangeArrowheads="1" noTextEdit="1"/>
          </p:cNvSpPr>
          <p:nvPr>
            <p:ph type="sldImg"/>
          </p:nvPr>
        </p:nvSpPr>
        <p:spPr>
          <a:ln/>
        </p:spPr>
      </p:sp>
      <p:sp>
        <p:nvSpPr>
          <p:cNvPr id="318467"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375A6B-604E-4808-BC95-52BD330BAAA2}" type="slidenum">
              <a:rPr lang="en-US"/>
              <a:pPr/>
              <a:t>46</a:t>
            </a:fld>
            <a:endParaRPr lang="en-US"/>
          </a:p>
        </p:txBody>
      </p:sp>
      <p:sp>
        <p:nvSpPr>
          <p:cNvPr id="320514" name="Rectangle 2"/>
          <p:cNvSpPr>
            <a:spLocks noRot="1" noChangeArrowheads="1" noTextEdit="1"/>
          </p:cNvSpPr>
          <p:nvPr>
            <p:ph type="sldImg"/>
          </p:nvPr>
        </p:nvSpPr>
        <p:spPr>
          <a:ln/>
        </p:spPr>
      </p:sp>
      <p:sp>
        <p:nvSpPr>
          <p:cNvPr id="320515" name="Rectangle 3"/>
          <p:cNvSpPr>
            <a:spLocks noGrp="1" noChangeArrowheads="1"/>
          </p:cNvSpPr>
          <p:nvPr>
            <p:ph type="body" idx="1"/>
          </p:nvPr>
        </p:nvSpPr>
        <p:spPr>
          <a:xfrm>
            <a:off x="974725" y="4560888"/>
            <a:ext cx="5365750" cy="4319587"/>
          </a:xfrm>
        </p:spPr>
        <p:txBody>
          <a:bodyPr/>
          <a:lstStyle/>
          <a:p>
            <a:r>
              <a:rPr lang="en-US"/>
              <a:t>Elisha Gray, an electrician and inventor, was working on a telephone, but lost out in the patent wars.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EEB7C-78B6-4624-BF4C-CBDA19504D88}" type="slidenum">
              <a:rPr lang="en-US"/>
              <a:pPr/>
              <a:t>47</a:t>
            </a:fld>
            <a:endParaRPr lang="en-US"/>
          </a:p>
        </p:txBody>
      </p:sp>
      <p:sp>
        <p:nvSpPr>
          <p:cNvPr id="322562" name="Rectangle 2"/>
          <p:cNvSpPr>
            <a:spLocks noRot="1" noChangeArrowheads="1" noTextEdit="1"/>
          </p:cNvSpPr>
          <p:nvPr>
            <p:ph type="sldImg"/>
          </p:nvPr>
        </p:nvSpPr>
        <p:spPr>
          <a:ln/>
        </p:spPr>
      </p:sp>
      <p:sp>
        <p:nvSpPr>
          <p:cNvPr id="322563" name="Rectangle 3"/>
          <p:cNvSpPr>
            <a:spLocks noGrp="1" noChangeArrowheads="1"/>
          </p:cNvSpPr>
          <p:nvPr>
            <p:ph type="body" idx="1"/>
          </p:nvPr>
        </p:nvSpPr>
        <p:spPr>
          <a:xfrm>
            <a:off x="974725" y="4560888"/>
            <a:ext cx="5365750" cy="4319587"/>
          </a:xfrm>
        </p:spPr>
        <p:txBody>
          <a:bodyPr/>
          <a:lstStyle/>
          <a:p>
            <a:r>
              <a:rPr lang="en-US"/>
              <a:t>This is Gray’s design. An improvement on the Bell drawing, in which the receiving party had a funnel in his ear, Gray’s man has a hot water bottle stuck in his.  The unbalanced single wire line led to the discovery of crosstalk. </a:t>
            </a:r>
          </a:p>
          <a:p>
            <a:endParaRPr lang="en-US"/>
          </a:p>
          <a:p>
            <a:r>
              <a:rPr lang="en-US"/>
              <a:t>Gray went on to partner with Enos Barton in a machine and model shop, named Gray &amp; Barton,  which later became Western Electric Manufacturing Company, and is now known as Lucent Technologies.</a:t>
            </a:r>
          </a:p>
          <a:p>
            <a:r>
              <a:rPr lang="en-US"/>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7DB5B3-1513-42ED-896B-5DBFCB494242}" type="slidenum">
              <a:rPr lang="en-US"/>
              <a:pPr/>
              <a:t>48</a:t>
            </a:fld>
            <a:endParaRPr lang="en-US"/>
          </a:p>
        </p:txBody>
      </p:sp>
      <p:sp>
        <p:nvSpPr>
          <p:cNvPr id="324610" name="Rectangle 2"/>
          <p:cNvSpPr>
            <a:spLocks noRo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D7D5DF-1426-4282-A652-E1A97117FFA6}" type="slidenum">
              <a:rPr lang="en-US"/>
              <a:pPr/>
              <a:t>49</a:t>
            </a:fld>
            <a:endParaRPr lang="en-US"/>
          </a:p>
        </p:txBody>
      </p:sp>
      <p:sp>
        <p:nvSpPr>
          <p:cNvPr id="326658" name="Rectangle 2"/>
          <p:cNvSpPr>
            <a:spLocks noRo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CE062B-FBFF-44E0-842F-FB8A2507E11F}" type="slidenum">
              <a:rPr lang="en-US"/>
              <a:pPr/>
              <a:t>51</a:t>
            </a:fld>
            <a:endParaRPr lang="en-US"/>
          </a:p>
        </p:txBody>
      </p:sp>
      <p:sp>
        <p:nvSpPr>
          <p:cNvPr id="328706" name="Rectangle 2"/>
          <p:cNvSpPr>
            <a:spLocks noRot="1" noChangeArrowheads="1" noTextEdit="1"/>
          </p:cNvSpPr>
          <p:nvPr>
            <p:ph type="sldImg"/>
          </p:nvPr>
        </p:nvSpPr>
        <p:spPr>
          <a:ln/>
        </p:spPr>
      </p:sp>
      <p:sp>
        <p:nvSpPr>
          <p:cNvPr id="328707"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005452-9743-4090-B013-1983C9D3F4CB}" type="slidenum">
              <a:rPr lang="en-US"/>
              <a:pPr/>
              <a:t>52</a:t>
            </a:fld>
            <a:endParaRPr lang="en-US"/>
          </a:p>
        </p:txBody>
      </p:sp>
      <p:sp>
        <p:nvSpPr>
          <p:cNvPr id="332802" name="Rectangle 2"/>
          <p:cNvSpPr>
            <a:spLocks noRot="1" noChangeArrowheads="1" noTextEdit="1"/>
          </p:cNvSpPr>
          <p:nvPr>
            <p:ph type="sldImg"/>
          </p:nvPr>
        </p:nvSpPr>
        <p:spPr>
          <a:ln/>
        </p:spPr>
      </p:sp>
      <p:sp>
        <p:nvSpPr>
          <p:cNvPr id="332803"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530" name="Freeform 2"/>
          <p:cNvSpPr>
            <a:spLocks/>
          </p:cNvSpPr>
          <p:nvPr/>
        </p:nvSpPr>
        <p:spPr bwMode="hidden">
          <a:xfrm>
            <a:off x="-11113" y="1836738"/>
            <a:ext cx="2268538"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endParaRPr lang="en-US"/>
          </a:p>
        </p:txBody>
      </p:sp>
      <p:sp>
        <p:nvSpPr>
          <p:cNvPr id="22531" name="Freeform 3"/>
          <p:cNvSpPr>
            <a:spLocks/>
          </p:cNvSpPr>
          <p:nvPr/>
        </p:nvSpPr>
        <p:spPr bwMode="hidden">
          <a:xfrm>
            <a:off x="107950"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p>
            <a:endParaRPr lang="en-US"/>
          </a:p>
        </p:txBody>
      </p:sp>
      <p:sp>
        <p:nvSpPr>
          <p:cNvPr id="22532" name="Freeform 4"/>
          <p:cNvSpPr>
            <a:spLocks/>
          </p:cNvSpPr>
          <p:nvPr/>
        </p:nvSpPr>
        <p:spPr bwMode="hidden">
          <a:xfrm>
            <a:off x="1192213" y="354013"/>
            <a:ext cx="2266950"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p>
            <a:endParaRPr lang="en-US"/>
          </a:p>
        </p:txBody>
      </p:sp>
      <p:sp>
        <p:nvSpPr>
          <p:cNvPr id="22533" name="Freeform 5"/>
          <p:cNvSpPr>
            <a:spLocks/>
          </p:cNvSpPr>
          <p:nvPr/>
        </p:nvSpPr>
        <p:spPr bwMode="hidden">
          <a:xfrm>
            <a:off x="2532063"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n-US"/>
          </a:p>
        </p:txBody>
      </p:sp>
      <p:sp>
        <p:nvSpPr>
          <p:cNvPr id="22534" name="Freeform 6"/>
          <p:cNvSpPr>
            <a:spLocks/>
          </p:cNvSpPr>
          <p:nvPr/>
        </p:nvSpPr>
        <p:spPr bwMode="hidden">
          <a:xfrm>
            <a:off x="3175" y="4797425"/>
            <a:ext cx="3417888"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p>
            <a:endParaRPr lang="en-US"/>
          </a:p>
        </p:txBody>
      </p:sp>
      <p:sp>
        <p:nvSpPr>
          <p:cNvPr id="22535" name="Freeform 7"/>
          <p:cNvSpPr>
            <a:spLocks/>
          </p:cNvSpPr>
          <p:nvPr/>
        </p:nvSpPr>
        <p:spPr bwMode="hidden">
          <a:xfrm>
            <a:off x="4494213" y="4425950"/>
            <a:ext cx="2263775"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p>
            <a:endParaRPr lang="en-US"/>
          </a:p>
        </p:txBody>
      </p:sp>
      <p:sp>
        <p:nvSpPr>
          <p:cNvPr id="22536" name="Freeform 8"/>
          <p:cNvSpPr>
            <a:spLocks/>
          </p:cNvSpPr>
          <p:nvPr/>
        </p:nvSpPr>
        <p:spPr bwMode="hidden">
          <a:xfrm>
            <a:off x="5646738" y="487363"/>
            <a:ext cx="2928937"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n-US"/>
          </a:p>
        </p:txBody>
      </p:sp>
      <p:sp>
        <p:nvSpPr>
          <p:cNvPr id="22537" name="Freeform 9"/>
          <p:cNvSpPr>
            <a:spLocks/>
          </p:cNvSpPr>
          <p:nvPr/>
        </p:nvSpPr>
        <p:spPr bwMode="hidden">
          <a:xfrm>
            <a:off x="7146925" y="2555875"/>
            <a:ext cx="2008188"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endParaRPr lang="en-US"/>
          </a:p>
        </p:txBody>
      </p:sp>
      <p:sp>
        <p:nvSpPr>
          <p:cNvPr id="22538" name="Freeform 10"/>
          <p:cNvSpPr>
            <a:spLocks/>
          </p:cNvSpPr>
          <p:nvPr/>
        </p:nvSpPr>
        <p:spPr bwMode="hidden">
          <a:xfrm rot="-5400000">
            <a:off x="3977481" y="-853281"/>
            <a:ext cx="1722438" cy="3429000"/>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endParaRPr lang="en-US"/>
          </a:p>
        </p:txBody>
      </p:sp>
      <p:pic>
        <p:nvPicPr>
          <p:cNvPr id="22539" name="Picture 11" descr="Facbanna"/>
          <p:cNvPicPr>
            <a:picLocks noChangeAspect="1" noChangeArrowheads="1"/>
          </p:cNvPicPr>
          <p:nvPr/>
        </p:nvPicPr>
        <p:blipFill>
          <a:blip r:embed="rId2" cstate="print"/>
          <a:srcRect/>
          <a:stretch>
            <a:fillRect/>
          </a:stretch>
        </p:blipFill>
        <p:spPr bwMode="invGray">
          <a:xfrm>
            <a:off x="3175" y="-3175"/>
            <a:ext cx="803275" cy="6858000"/>
          </a:xfrm>
          <a:prstGeom prst="rect">
            <a:avLst/>
          </a:prstGeom>
          <a:noFill/>
        </p:spPr>
      </p:pic>
      <p:sp>
        <p:nvSpPr>
          <p:cNvPr id="22540" name="Rectangle 12"/>
          <p:cNvSpPr>
            <a:spLocks noGrp="1" noChangeArrowheads="1"/>
          </p:cNvSpPr>
          <p:nvPr>
            <p:ph type="ctrTitle"/>
          </p:nvPr>
        </p:nvSpPr>
        <p:spPr>
          <a:xfrm>
            <a:off x="1143000" y="2286000"/>
            <a:ext cx="7772400" cy="1143000"/>
          </a:xfrm>
        </p:spPr>
        <p:txBody>
          <a:bodyPr/>
          <a:lstStyle>
            <a:lvl1pPr>
              <a:defRPr/>
            </a:lvl1pPr>
          </a:lstStyle>
          <a:p>
            <a:r>
              <a:rPr lang="en-US"/>
              <a:t>Click to edit Master title style</a:t>
            </a:r>
          </a:p>
        </p:txBody>
      </p:sp>
      <p:sp>
        <p:nvSpPr>
          <p:cNvPr id="22541" name="Rectangle 13"/>
          <p:cNvSpPr>
            <a:spLocks noGrp="1" noChangeArrowheads="1"/>
          </p:cNvSpPr>
          <p:nvPr>
            <p:ph type="subTitle" idx="1"/>
          </p:nvPr>
        </p:nvSpPr>
        <p:spPr>
          <a:xfrm>
            <a:off x="2133600" y="4114800"/>
            <a:ext cx="6400800" cy="1752600"/>
          </a:xfrm>
        </p:spPr>
        <p:txBody>
          <a:bodyPr/>
          <a:lstStyle>
            <a:lvl1pPr marL="0" indent="0">
              <a:buFont typeface="Wingdings" pitchFamily="2" charset="2"/>
              <a:buNone/>
              <a:defRPr/>
            </a:lvl1pPr>
          </a:lstStyle>
          <a:p>
            <a:r>
              <a:rPr lang="en-US"/>
              <a:t>Click to edit Master subtitle style</a:t>
            </a:r>
          </a:p>
        </p:txBody>
      </p:sp>
      <p:sp>
        <p:nvSpPr>
          <p:cNvPr id="22542" name="Rectangle 14"/>
          <p:cNvSpPr>
            <a:spLocks noGrp="1" noChangeArrowheads="1"/>
          </p:cNvSpPr>
          <p:nvPr>
            <p:ph type="dt" sz="half" idx="2"/>
          </p:nvPr>
        </p:nvSpPr>
        <p:spPr>
          <a:xfrm>
            <a:off x="1143000" y="6248400"/>
            <a:ext cx="1905000" cy="457200"/>
          </a:xfrm>
        </p:spPr>
        <p:txBody>
          <a:bodyPr/>
          <a:lstStyle>
            <a:lvl1pPr>
              <a:defRPr/>
            </a:lvl1pPr>
          </a:lstStyle>
          <a:p>
            <a:endParaRPr lang="en-US"/>
          </a:p>
        </p:txBody>
      </p:sp>
      <p:sp>
        <p:nvSpPr>
          <p:cNvPr id="22543" name="Rectangle 15"/>
          <p:cNvSpPr>
            <a:spLocks noGrp="1" noChangeArrowheads="1"/>
          </p:cNvSpPr>
          <p:nvPr>
            <p:ph type="ftr" sz="quarter" idx="3"/>
          </p:nvPr>
        </p:nvSpPr>
        <p:spPr>
          <a:xfrm>
            <a:off x="3581400" y="6248400"/>
            <a:ext cx="2895600" cy="457200"/>
          </a:xfrm>
        </p:spPr>
        <p:txBody>
          <a:bodyPr/>
          <a:lstStyle>
            <a:lvl1pPr>
              <a:defRPr/>
            </a:lvl1pPr>
          </a:lstStyle>
          <a:p>
            <a:endParaRPr lang="en-US"/>
          </a:p>
        </p:txBody>
      </p:sp>
      <p:sp>
        <p:nvSpPr>
          <p:cNvPr id="22544" name="Rectangle 16"/>
          <p:cNvSpPr>
            <a:spLocks noGrp="1" noChangeArrowheads="1"/>
          </p:cNvSpPr>
          <p:nvPr>
            <p:ph type="sldNum" sz="quarter" idx="4"/>
          </p:nvPr>
        </p:nvSpPr>
        <p:spPr>
          <a:xfrm>
            <a:off x="7010400" y="6248400"/>
            <a:ext cx="1905000" cy="457200"/>
          </a:xfrm>
        </p:spPr>
        <p:txBody>
          <a:bodyPr/>
          <a:lstStyle>
            <a:lvl1pPr>
              <a:defRPr/>
            </a:lvl1pPr>
          </a:lstStyle>
          <a:p>
            <a:fld id="{AFC3731F-D1C1-43D2-8DF8-F00952B72FD6}" type="slidenum">
              <a:rPr lang="ar-SA"/>
              <a:pPr/>
              <a:t>‹#›</a:t>
            </a:fld>
            <a:endParaRPr lang="en-US"/>
          </a:p>
        </p:txBody>
      </p:sp>
    </p:spTree>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D05375-CEBE-443B-A296-07232F8A5564}" type="slidenum">
              <a:rPr lang="ar-SA"/>
              <a:pPr/>
              <a:t>‹#›</a:t>
            </a:fld>
            <a:endParaRPr lang="en-US"/>
          </a:p>
        </p:txBody>
      </p:sp>
    </p:spTree>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048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964039-C7F2-4063-AC83-917D816FD197}" type="slidenum">
              <a:rPr lang="ar-SA"/>
              <a:pPr/>
              <a:t>‹#›</a:t>
            </a:fld>
            <a:endParaRPr lang="en-US"/>
          </a:p>
        </p:txBody>
      </p:sp>
    </p:spTree>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052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934200" y="6324600"/>
            <a:ext cx="1905000" cy="457200"/>
          </a:xfrm>
        </p:spPr>
        <p:txBody>
          <a:bodyPr/>
          <a:lstStyle>
            <a:lvl1pPr>
              <a:defRPr/>
            </a:lvl1pPr>
          </a:lstStyle>
          <a:p>
            <a:fld id="{017514F7-5990-444B-B63B-39189A86BADE}" type="slidenum">
              <a:rPr lang="ar-SA"/>
              <a:pPr/>
              <a:t>‹#›</a:t>
            </a:fld>
            <a:endParaRPr lang="en-US"/>
          </a:p>
        </p:txBody>
      </p:sp>
    </p:spTree>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676400"/>
            <a:ext cx="3810000" cy="4114800"/>
          </a:xfrm>
        </p:spPr>
        <p:txBody>
          <a:bodyPr/>
          <a:lstStyle/>
          <a:p>
            <a:endParaRPr lang="en-US"/>
          </a:p>
        </p:txBody>
      </p:sp>
      <p:sp>
        <p:nvSpPr>
          <p:cNvPr id="4" name="Text Placeholder 3"/>
          <p:cNvSpPr>
            <a:spLocks noGrp="1"/>
          </p:cNvSpPr>
          <p:nvPr>
            <p:ph type="body" sz="half" idx="2"/>
          </p:nvPr>
        </p:nvSpPr>
        <p:spPr>
          <a:xfrm>
            <a:off x="50292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052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934200" y="6324600"/>
            <a:ext cx="1905000" cy="457200"/>
          </a:xfrm>
        </p:spPr>
        <p:txBody>
          <a:bodyPr/>
          <a:lstStyle>
            <a:lvl1pPr>
              <a:defRPr/>
            </a:lvl1pPr>
          </a:lstStyle>
          <a:p>
            <a:fld id="{9838DD4E-2D66-4263-97D9-A30AA627AE4D}" type="slidenum">
              <a:rPr lang="ar-SA"/>
              <a:pPr/>
              <a:t>‹#›</a:t>
            </a:fld>
            <a:endParaRPr lang="en-US"/>
          </a:p>
        </p:txBody>
      </p:sp>
    </p:spTree>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029200" y="1676400"/>
            <a:ext cx="3810000" cy="4114800"/>
          </a:xfrm>
        </p:spPr>
        <p:txBody>
          <a:bodyPr/>
          <a:lstStyle/>
          <a:p>
            <a:endParaRPr lang="en-US"/>
          </a:p>
        </p:txBody>
      </p:sp>
      <p:sp>
        <p:nvSpPr>
          <p:cNvPr id="5" name="Date Placeholder 4"/>
          <p:cNvSpPr>
            <a:spLocks noGrp="1"/>
          </p:cNvSpPr>
          <p:nvPr>
            <p:ph type="dt" sz="half" idx="10"/>
          </p:nvPr>
        </p:nvSpPr>
        <p:spPr>
          <a:xfrm>
            <a:off x="10668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052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934200" y="6324600"/>
            <a:ext cx="1905000" cy="457200"/>
          </a:xfrm>
        </p:spPr>
        <p:txBody>
          <a:bodyPr/>
          <a:lstStyle>
            <a:lvl1pPr>
              <a:defRPr/>
            </a:lvl1pPr>
          </a:lstStyle>
          <a:p>
            <a:fld id="{D58D96A2-202B-4CD8-9CE8-E424198F7518}" type="slidenum">
              <a:rPr lang="ar-SA"/>
              <a:pPr/>
              <a:t>‹#›</a:t>
            </a:fld>
            <a:endParaRPr lang="en-US"/>
          </a:p>
        </p:txBody>
      </p:sp>
    </p:spTree>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9200" y="1676400"/>
            <a:ext cx="3810000" cy="4114800"/>
          </a:xfrm>
        </p:spPr>
        <p:txBody>
          <a:bodyPr/>
          <a:lstStyle/>
          <a:p>
            <a:endParaRPr lang="en-US"/>
          </a:p>
        </p:txBody>
      </p:sp>
      <p:sp>
        <p:nvSpPr>
          <p:cNvPr id="5" name="Date Placeholder 4"/>
          <p:cNvSpPr>
            <a:spLocks noGrp="1"/>
          </p:cNvSpPr>
          <p:nvPr>
            <p:ph type="dt" sz="half" idx="10"/>
          </p:nvPr>
        </p:nvSpPr>
        <p:spPr>
          <a:xfrm>
            <a:off x="10668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052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934200" y="6324600"/>
            <a:ext cx="1905000" cy="457200"/>
          </a:xfrm>
        </p:spPr>
        <p:txBody>
          <a:bodyPr/>
          <a:lstStyle>
            <a:lvl1pPr>
              <a:defRPr/>
            </a:lvl1pPr>
          </a:lstStyle>
          <a:p>
            <a:fld id="{568FD7B0-0E99-4E8E-A5F6-F0676A55DD3F}" type="slidenum">
              <a:rPr lang="ar-SA"/>
              <a:pPr/>
              <a:t>‹#›</a:t>
            </a:fld>
            <a:endParaRPr lang="en-US"/>
          </a:p>
        </p:txBody>
      </p:sp>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3EB992-5E9F-4BFD-9A95-9B79EE2F5345}" type="slidenum">
              <a:rPr lang="ar-SA"/>
              <a:pPr/>
              <a:t>‹#›</a:t>
            </a:fld>
            <a:endParaRPr lang="en-US"/>
          </a:p>
        </p:txBody>
      </p:sp>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27435A-870B-4387-B622-0C42C2058E88}" type="slidenum">
              <a:rPr lang="ar-SA"/>
              <a:pPr/>
              <a:t>‹#›</a:t>
            </a:fld>
            <a:endParaRPr lang="en-US"/>
          </a:p>
        </p:txBody>
      </p:sp>
    </p:spTree>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E38B9E7-0FEA-4B7C-8B7A-B156BE4D6887}" type="slidenum">
              <a:rPr lang="ar-SA"/>
              <a:pPr/>
              <a:t>‹#›</a:t>
            </a:fld>
            <a:endParaRPr lang="en-US"/>
          </a:p>
        </p:txBody>
      </p:sp>
    </p:spTree>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A8E57BC-B963-4979-AAEA-73B8A63C5CB0}" type="slidenum">
              <a:rPr lang="ar-SA"/>
              <a:pPr/>
              <a:t>‹#›</a:t>
            </a:fld>
            <a:endParaRPr lang="en-US"/>
          </a:p>
        </p:txBody>
      </p:sp>
    </p:spTree>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09BA6E0-F237-4885-B1C7-E719FD9BBACA}" type="slidenum">
              <a:rPr lang="ar-SA"/>
              <a:pPr/>
              <a:t>‹#›</a:t>
            </a:fld>
            <a:endParaRPr lang="en-US"/>
          </a:p>
        </p:txBody>
      </p:sp>
    </p:spTree>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C48622-F70F-4CCA-B1AF-3DC3E9C39E9B}" type="slidenum">
              <a:rPr lang="ar-SA"/>
              <a:pPr/>
              <a:t>‹#›</a:t>
            </a:fld>
            <a:endParaRPr lang="en-US"/>
          </a:p>
        </p:txBody>
      </p:sp>
    </p:spTree>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C4D07B-20CC-4048-A030-8D762290E645}" type="slidenum">
              <a:rPr lang="ar-SA"/>
              <a:pPr/>
              <a:t>‹#›</a:t>
            </a:fld>
            <a:endParaRPr lang="en-US"/>
          </a:p>
        </p:txBody>
      </p:sp>
    </p:spTree>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57AB80-3536-49BC-B891-6F951F8B2167}" type="slidenum">
              <a:rPr lang="ar-SA"/>
              <a:pPr/>
              <a:t>‹#›</a:t>
            </a:fld>
            <a:endParaRPr lang="en-US"/>
          </a:p>
        </p:txBody>
      </p:sp>
    </p:spTree>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21506" name="Freeform 2"/>
          <p:cNvSpPr>
            <a:spLocks/>
          </p:cNvSpPr>
          <p:nvPr/>
        </p:nvSpPr>
        <p:spPr bwMode="hidden">
          <a:xfrm>
            <a:off x="-11113" y="1836738"/>
            <a:ext cx="2268538"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endParaRPr lang="en-US"/>
          </a:p>
        </p:txBody>
      </p:sp>
      <p:sp>
        <p:nvSpPr>
          <p:cNvPr id="21507" name="Freeform 3"/>
          <p:cNvSpPr>
            <a:spLocks/>
          </p:cNvSpPr>
          <p:nvPr/>
        </p:nvSpPr>
        <p:spPr bwMode="hidden">
          <a:xfrm>
            <a:off x="107950"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p>
            <a:endParaRPr lang="en-US"/>
          </a:p>
        </p:txBody>
      </p:sp>
      <p:sp>
        <p:nvSpPr>
          <p:cNvPr id="21508" name="Freeform 4"/>
          <p:cNvSpPr>
            <a:spLocks/>
          </p:cNvSpPr>
          <p:nvPr/>
        </p:nvSpPr>
        <p:spPr bwMode="hidden">
          <a:xfrm>
            <a:off x="1192213" y="354013"/>
            <a:ext cx="2266950"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p>
            <a:endParaRPr lang="en-US"/>
          </a:p>
        </p:txBody>
      </p:sp>
      <p:sp>
        <p:nvSpPr>
          <p:cNvPr id="21509" name="Freeform 5"/>
          <p:cNvSpPr>
            <a:spLocks/>
          </p:cNvSpPr>
          <p:nvPr/>
        </p:nvSpPr>
        <p:spPr bwMode="hidden">
          <a:xfrm>
            <a:off x="2532063"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n-US"/>
          </a:p>
        </p:txBody>
      </p:sp>
      <p:sp>
        <p:nvSpPr>
          <p:cNvPr id="21510" name="Freeform 6"/>
          <p:cNvSpPr>
            <a:spLocks/>
          </p:cNvSpPr>
          <p:nvPr/>
        </p:nvSpPr>
        <p:spPr bwMode="hidden">
          <a:xfrm>
            <a:off x="3175" y="4797425"/>
            <a:ext cx="3417888"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p>
            <a:endParaRPr lang="en-US"/>
          </a:p>
        </p:txBody>
      </p:sp>
      <p:sp>
        <p:nvSpPr>
          <p:cNvPr id="21511" name="Freeform 7"/>
          <p:cNvSpPr>
            <a:spLocks/>
          </p:cNvSpPr>
          <p:nvPr/>
        </p:nvSpPr>
        <p:spPr bwMode="hidden">
          <a:xfrm>
            <a:off x="4494213" y="4425950"/>
            <a:ext cx="2263775"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p>
            <a:endParaRPr lang="en-US"/>
          </a:p>
        </p:txBody>
      </p:sp>
      <p:sp>
        <p:nvSpPr>
          <p:cNvPr id="21512" name="Freeform 8"/>
          <p:cNvSpPr>
            <a:spLocks/>
          </p:cNvSpPr>
          <p:nvPr/>
        </p:nvSpPr>
        <p:spPr bwMode="hidden">
          <a:xfrm>
            <a:off x="5646738" y="487363"/>
            <a:ext cx="2928937"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n-US"/>
          </a:p>
        </p:txBody>
      </p:sp>
      <p:sp>
        <p:nvSpPr>
          <p:cNvPr id="21513" name="Freeform 9"/>
          <p:cNvSpPr>
            <a:spLocks/>
          </p:cNvSpPr>
          <p:nvPr/>
        </p:nvSpPr>
        <p:spPr bwMode="hidden">
          <a:xfrm>
            <a:off x="7146925" y="2555875"/>
            <a:ext cx="2008188"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endParaRPr lang="en-US"/>
          </a:p>
        </p:txBody>
      </p:sp>
      <p:pic>
        <p:nvPicPr>
          <p:cNvPr id="21514" name="Picture 10" descr="Facbanna"/>
          <p:cNvPicPr>
            <a:picLocks noChangeAspect="1" noChangeArrowheads="1"/>
          </p:cNvPicPr>
          <p:nvPr/>
        </p:nvPicPr>
        <p:blipFill>
          <a:blip r:embed="rId18" cstate="print"/>
          <a:srcRect/>
          <a:stretch>
            <a:fillRect/>
          </a:stretch>
        </p:blipFill>
        <p:spPr bwMode="invGray">
          <a:xfrm>
            <a:off x="3175" y="-3175"/>
            <a:ext cx="803275" cy="6858000"/>
          </a:xfrm>
          <a:prstGeom prst="rect">
            <a:avLst/>
          </a:prstGeom>
          <a:noFill/>
        </p:spPr>
      </p:pic>
      <p:sp>
        <p:nvSpPr>
          <p:cNvPr id="21515" name="Rectangle 11"/>
          <p:cNvSpPr>
            <a:spLocks noGrp="1" noChangeArrowheads="1"/>
          </p:cNvSpPr>
          <p:nvPr>
            <p:ph type="title"/>
          </p:nvPr>
        </p:nvSpPr>
        <p:spPr bwMode="auto">
          <a:xfrm>
            <a:off x="10668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1516" name="Rectangle 12"/>
          <p:cNvSpPr>
            <a:spLocks noGrp="1" noChangeArrowheads="1"/>
          </p:cNvSpPr>
          <p:nvPr>
            <p:ph type="body" idx="1"/>
          </p:nvPr>
        </p:nvSpPr>
        <p:spPr bwMode="auto">
          <a:xfrm>
            <a:off x="1066800" y="1676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7" name="Rectangle 13"/>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i="0">
                <a:solidFill>
                  <a:schemeClr val="tx2"/>
                </a:solidFill>
                <a:latin typeface="+mn-lt"/>
              </a:defRPr>
            </a:lvl1pPr>
          </a:lstStyle>
          <a:p>
            <a:endParaRPr lang="en-US"/>
          </a:p>
        </p:txBody>
      </p:sp>
      <p:sp>
        <p:nvSpPr>
          <p:cNvPr id="21518" name="Rectangle 14"/>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i="0">
                <a:solidFill>
                  <a:schemeClr val="tx2"/>
                </a:solidFill>
                <a:latin typeface="+mn-lt"/>
              </a:defRPr>
            </a:lvl1pPr>
          </a:lstStyle>
          <a:p>
            <a:endParaRPr lang="en-US"/>
          </a:p>
        </p:txBody>
      </p:sp>
      <p:sp>
        <p:nvSpPr>
          <p:cNvPr id="21519" name="Rectangle 15"/>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i="0">
                <a:solidFill>
                  <a:schemeClr val="tx2"/>
                </a:solidFill>
                <a:latin typeface="+mn-lt"/>
                <a:cs typeface="Arial" charset="0"/>
              </a:defRPr>
            </a:lvl1pPr>
          </a:lstStyle>
          <a:p>
            <a:fld id="{9F412A77-D5B8-4D74-82B3-AACEDA1A70DB}"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transition spd="slow">
    <p:zoom/>
  </p:transition>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rgbClr val="FFFF00"/>
        </a:buClr>
        <a:buSzPct val="80000"/>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CC0000"/>
        </a:buClr>
        <a:buSzPct val="7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id.wikipedia.org/w/index.php?title=Varietas_Tanaman&amp;action=edit" TargetMode="External"/><Relationship Id="rId3" Type="http://schemas.openxmlformats.org/officeDocument/2006/relationships/hyperlink" Target="http://id.wikipedia.org/wiki/Hak_cipta" TargetMode="External"/><Relationship Id="rId7" Type="http://schemas.openxmlformats.org/officeDocument/2006/relationships/hyperlink" Target="http://id.wikipedia.org/w/index.php?title=Desain_Tata_Letak_Sirkuit_Terpadu&amp;action=edit" TargetMode="External"/><Relationship Id="rId2" Type="http://schemas.openxmlformats.org/officeDocument/2006/relationships/hyperlink" Target="http://id.wikipedia.org/wiki/Indonesia" TargetMode="External"/><Relationship Id="rId1" Type="http://schemas.openxmlformats.org/officeDocument/2006/relationships/slideLayout" Target="../slideLayouts/slideLayout2.xml"/><Relationship Id="rId6" Type="http://schemas.openxmlformats.org/officeDocument/2006/relationships/hyperlink" Target="http://id.wikipedia.org/wiki/Desain_Industri" TargetMode="External"/><Relationship Id="rId5" Type="http://schemas.openxmlformats.org/officeDocument/2006/relationships/hyperlink" Target="http://id.wikipedia.org/wiki/Merek" TargetMode="External"/><Relationship Id="rId4" Type="http://schemas.openxmlformats.org/officeDocument/2006/relationships/hyperlink" Target="http://id.wikipedia.org/wiki/Paten" TargetMode="External"/><Relationship Id="rId9" Type="http://schemas.openxmlformats.org/officeDocument/2006/relationships/hyperlink" Target="http://id.wikipedia.org/wiki/Rahasia_Dagan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delphion.com/" TargetMode="External"/><Relationship Id="rId2" Type="http://schemas.openxmlformats.org/officeDocument/2006/relationships/hyperlink" Target="http://www.uspto.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971550" y="476250"/>
            <a:ext cx="7451725" cy="3563938"/>
          </a:xfrm>
          <a:prstGeom prst="rect">
            <a:avLst/>
          </a:prstGeom>
          <a:noFill/>
          <a:ln w="9525">
            <a:noFill/>
            <a:miter lim="800000"/>
            <a:headEnd/>
            <a:tailEnd/>
          </a:ln>
          <a:effectLst/>
        </p:spPr>
        <p:txBody>
          <a:bodyPr>
            <a:spAutoFit/>
          </a:bodyPr>
          <a:lstStyle/>
          <a:p>
            <a:r>
              <a:rPr lang="sv-SE" altLang="ja-JP" sz="4400" b="1">
                <a:latin typeface="Georgia" pitchFamily="18" charset="0"/>
                <a:ea typeface="ＭＳ Ｐゴシック" pitchFamily="50" charset="-128"/>
                <a:cs typeface="Lucida Sans Unicode" pitchFamily="34" charset="0"/>
              </a:rPr>
              <a:t>Politik Teknologi &amp; Kekayaan Intelektual</a:t>
            </a:r>
          </a:p>
          <a:p>
            <a:endParaRPr lang="en-US" altLang="ja-JP" sz="4400" b="1">
              <a:latin typeface="Georgia" pitchFamily="18" charset="0"/>
              <a:ea typeface="ＭＳ Ｐゴシック" pitchFamily="50" charset="-128"/>
              <a:cs typeface="Lucida Sans Unicode" pitchFamily="34" charset="0"/>
            </a:endParaRPr>
          </a:p>
          <a:p>
            <a:r>
              <a:rPr lang="en-US" altLang="ja-JP" sz="3200" b="1">
                <a:solidFill>
                  <a:schemeClr val="folHlink"/>
                </a:solidFill>
                <a:latin typeface="Georgia" pitchFamily="18" charset="0"/>
                <a:ea typeface="ＭＳ Ｐゴシック" pitchFamily="50" charset="-128"/>
                <a:cs typeface="Lucida Sans Unicode" pitchFamily="34" charset="0"/>
              </a:rPr>
              <a:t>Mengajukan solusi Islam problematika Hak Atas Kekayaan Intelektual (HAKI)</a:t>
            </a:r>
            <a:endParaRPr lang="en-US" sz="3200" b="1">
              <a:solidFill>
                <a:schemeClr val="folHlink"/>
              </a:solidFill>
              <a:latin typeface="Georgia" pitchFamily="18" charset="0"/>
              <a:ea typeface="ＭＳ Ｐゴシック" pitchFamily="50" charset="-128"/>
              <a:cs typeface="Lucida Sans Unicode" pitchFamily="34" charset="0"/>
            </a:endParaRPr>
          </a:p>
        </p:txBody>
      </p:sp>
      <p:sp>
        <p:nvSpPr>
          <p:cNvPr id="4" name="Title 3"/>
          <p:cNvSpPr>
            <a:spLocks noGrp="1"/>
          </p:cNvSpPr>
          <p:nvPr>
            <p:ph type="title"/>
          </p:nvPr>
        </p:nvSpPr>
        <p:spPr/>
        <p:txBody>
          <a:bodyP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diamond(in)">
                                      <p:cBhvr>
                                        <p:cTn id="7"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a:t>Sejarah HAKI - patent</a:t>
            </a:r>
          </a:p>
        </p:txBody>
      </p:sp>
      <p:sp>
        <p:nvSpPr>
          <p:cNvPr id="288771" name="Rectangle 3"/>
          <p:cNvSpPr>
            <a:spLocks noGrp="1" noChangeArrowheads="1"/>
          </p:cNvSpPr>
          <p:nvPr>
            <p:ph type="body" idx="1"/>
          </p:nvPr>
        </p:nvSpPr>
        <p:spPr/>
        <p:txBody>
          <a:bodyPr/>
          <a:lstStyle/>
          <a:p>
            <a:r>
              <a:rPr lang="en-US"/>
              <a:t>Sejarah paten hampir sama</a:t>
            </a:r>
          </a:p>
          <a:p>
            <a:r>
              <a:rPr lang="en-US"/>
              <a:t>Penemu (inventor) tidak selalu orang yang bermodal kuat untuk dapat memproduksi massa penemuannya.</a:t>
            </a:r>
          </a:p>
          <a:p>
            <a:r>
              <a:rPr lang="en-US"/>
              <a:t>Bila tidak ada perlindungan hukum, maka yang selalu akan menang adalah investor.</a:t>
            </a:r>
          </a:p>
        </p:txBody>
      </p:sp>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sv-SE"/>
              <a:t>HAKI adalah</a:t>
            </a:r>
            <a:endParaRPr lang="en-US"/>
          </a:p>
        </p:txBody>
      </p:sp>
      <p:sp>
        <p:nvSpPr>
          <p:cNvPr id="253955" name="Rectangle 3"/>
          <p:cNvSpPr>
            <a:spLocks noGrp="1" noChangeArrowheads="1"/>
          </p:cNvSpPr>
          <p:nvPr>
            <p:ph type="body" idx="1"/>
          </p:nvPr>
        </p:nvSpPr>
        <p:spPr/>
        <p:txBody>
          <a:bodyPr/>
          <a:lstStyle/>
          <a:p>
            <a:r>
              <a:rPr lang="sv-SE" sz="2800"/>
              <a:t>pengakuan hukum oleh negara </a:t>
            </a:r>
          </a:p>
          <a:p>
            <a:r>
              <a:rPr lang="sv-SE" sz="2800"/>
              <a:t>yang memberikan pencipta atau penemu </a:t>
            </a:r>
          </a:p>
          <a:p>
            <a:r>
              <a:rPr lang="sv-SE" sz="2800"/>
              <a:t>hak mengatur secara eksklusif penggunaan gagasan yang diciptakannya </a:t>
            </a:r>
          </a:p>
          <a:p>
            <a:r>
              <a:rPr lang="sv-SE" sz="2800"/>
              <a:t>untuk jangka waktu tertentu </a:t>
            </a:r>
          </a:p>
          <a:p>
            <a:r>
              <a:rPr lang="sv-SE" sz="2800"/>
              <a:t>sebagai kompensasi dari pengumumannya kepada publik (publikasi).</a:t>
            </a:r>
            <a:endParaRPr lang="en-US" sz="280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 calcmode="lin" valueType="num">
                                      <p:cBhvr additive="base">
                                        <p:cTn id="7" dur="500" fill="hold"/>
                                        <p:tgtEl>
                                          <p:spTgt spid="2539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39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3955">
                                            <p:txEl>
                                              <p:pRg st="1" end="1"/>
                                            </p:txEl>
                                          </p:spTgt>
                                        </p:tgtEl>
                                        <p:attrNameLst>
                                          <p:attrName>style.visibility</p:attrName>
                                        </p:attrNameLst>
                                      </p:cBhvr>
                                      <p:to>
                                        <p:strVal val="visible"/>
                                      </p:to>
                                    </p:set>
                                    <p:anim calcmode="lin" valueType="num">
                                      <p:cBhvr additive="base">
                                        <p:cTn id="13" dur="500" fill="hold"/>
                                        <p:tgtEl>
                                          <p:spTgt spid="2539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39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3955">
                                            <p:txEl>
                                              <p:pRg st="2" end="2"/>
                                            </p:txEl>
                                          </p:spTgt>
                                        </p:tgtEl>
                                        <p:attrNameLst>
                                          <p:attrName>style.visibility</p:attrName>
                                        </p:attrNameLst>
                                      </p:cBhvr>
                                      <p:to>
                                        <p:strVal val="visible"/>
                                      </p:to>
                                    </p:set>
                                    <p:anim calcmode="lin" valueType="num">
                                      <p:cBhvr additive="base">
                                        <p:cTn id="19" dur="500" fill="hold"/>
                                        <p:tgtEl>
                                          <p:spTgt spid="2539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39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3955">
                                            <p:txEl>
                                              <p:pRg st="3" end="3"/>
                                            </p:txEl>
                                          </p:spTgt>
                                        </p:tgtEl>
                                        <p:attrNameLst>
                                          <p:attrName>style.visibility</p:attrName>
                                        </p:attrNameLst>
                                      </p:cBhvr>
                                      <p:to>
                                        <p:strVal val="visible"/>
                                      </p:to>
                                    </p:set>
                                    <p:anim calcmode="lin" valueType="num">
                                      <p:cBhvr additive="base">
                                        <p:cTn id="25" dur="500" fill="hold"/>
                                        <p:tgtEl>
                                          <p:spTgt spid="2539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39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3955">
                                            <p:txEl>
                                              <p:pRg st="4" end="4"/>
                                            </p:txEl>
                                          </p:spTgt>
                                        </p:tgtEl>
                                        <p:attrNameLst>
                                          <p:attrName>style.visibility</p:attrName>
                                        </p:attrNameLst>
                                      </p:cBhvr>
                                      <p:to>
                                        <p:strVal val="visible"/>
                                      </p:to>
                                    </p:set>
                                    <p:anim calcmode="lin" valueType="num">
                                      <p:cBhvr additive="base">
                                        <p:cTn id="31" dur="500" fill="hold"/>
                                        <p:tgtEl>
                                          <p:spTgt spid="2539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39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900113" y="304800"/>
            <a:ext cx="8077200" cy="1323975"/>
          </a:xfrm>
        </p:spPr>
        <p:txBody>
          <a:bodyPr/>
          <a:lstStyle/>
          <a:p>
            <a:r>
              <a:rPr lang="en-US" sz="3600" b="1">
                <a:solidFill>
                  <a:srgbClr val="FFFF00"/>
                </a:solidFill>
              </a:rPr>
              <a:t>Kreativitas dilindungi dengan HAKI </a:t>
            </a:r>
          </a:p>
        </p:txBody>
      </p:sp>
      <p:sp>
        <p:nvSpPr>
          <p:cNvPr id="329731" name="Rectangle 3"/>
          <p:cNvSpPr>
            <a:spLocks noGrp="1" noChangeArrowheads="1"/>
          </p:cNvSpPr>
          <p:nvPr>
            <p:ph type="body" idx="1"/>
          </p:nvPr>
        </p:nvSpPr>
        <p:spPr>
          <a:xfrm>
            <a:off x="900113" y="1905000"/>
            <a:ext cx="7786687" cy="4525963"/>
          </a:xfrm>
        </p:spPr>
        <p:txBody>
          <a:bodyPr/>
          <a:lstStyle/>
          <a:p>
            <a:pPr>
              <a:lnSpc>
                <a:spcPct val="90000"/>
              </a:lnSpc>
              <a:buClr>
                <a:schemeClr val="folHlink"/>
              </a:buClr>
              <a:buFont typeface="Wingdings" pitchFamily="2" charset="2"/>
              <a:buChar char="v"/>
            </a:pPr>
            <a:r>
              <a:rPr lang="en-US" sz="2800">
                <a:solidFill>
                  <a:srgbClr val="FFFF00"/>
                </a:solidFill>
              </a:rPr>
              <a:t>HAKI : Hak Moral &amp; Hak Ekonomi </a:t>
            </a:r>
          </a:p>
          <a:p>
            <a:pPr>
              <a:lnSpc>
                <a:spcPct val="90000"/>
              </a:lnSpc>
              <a:buClr>
                <a:schemeClr val="folHlink"/>
              </a:buClr>
              <a:buFont typeface="Wingdings" pitchFamily="2" charset="2"/>
              <a:buChar char="v"/>
            </a:pPr>
            <a:r>
              <a:rPr lang="en-US" sz="2800">
                <a:solidFill>
                  <a:srgbClr val="FFFF00"/>
                </a:solidFill>
              </a:rPr>
              <a:t>Hak Moral melekat kepada Inventor</a:t>
            </a:r>
          </a:p>
          <a:p>
            <a:pPr>
              <a:lnSpc>
                <a:spcPct val="90000"/>
              </a:lnSpc>
              <a:buClr>
                <a:schemeClr val="folHlink"/>
              </a:buClr>
              <a:buFont typeface="Wingdings" pitchFamily="2" charset="2"/>
              <a:buChar char="v"/>
            </a:pPr>
            <a:r>
              <a:rPr lang="en-US" sz="2800">
                <a:solidFill>
                  <a:srgbClr val="FFFF00"/>
                </a:solidFill>
              </a:rPr>
              <a:t>HAKI (Hak Kekayaan Intelektual) adalah perlindungan hukum dan monopoli kepada inventor untuk suatu masa tertentu dengan melarang pihak lain yang tidak terkait untuk memperbanyak, menjual, meniru invensi yang didaftarkan, dg demikian berperanan untuk menjamin manfaat ekonomi bagi inventor- investor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9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9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97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a:t>Hak eksklusif</a:t>
            </a:r>
          </a:p>
        </p:txBody>
      </p:sp>
      <p:sp>
        <p:nvSpPr>
          <p:cNvPr id="254979" name="Rectangle 3"/>
          <p:cNvSpPr>
            <a:spLocks noGrp="1" noChangeArrowheads="1"/>
          </p:cNvSpPr>
          <p:nvPr>
            <p:ph type="body" idx="1"/>
          </p:nvPr>
        </p:nvSpPr>
        <p:spPr/>
        <p:txBody>
          <a:bodyPr/>
          <a:lstStyle/>
          <a:p>
            <a:r>
              <a:rPr lang="sv-SE" sz="2800"/>
              <a:t>secara umum ada dua kategori: </a:t>
            </a:r>
          </a:p>
          <a:p>
            <a:r>
              <a:rPr lang="sv-SE" sz="2800"/>
              <a:t>(1) hak memperbanyak ciptaan untuk tujuan komersial, tanpa melarang orang lain mengekspresikan ide yang sama dalam bentuk yang berbeda; </a:t>
            </a:r>
          </a:p>
          <a:p>
            <a:r>
              <a:rPr lang="sv-SE" sz="2800"/>
              <a:t>(2) hak melarang orang lain mengerjakan sesuatu yang telah didaftarkan, meski belum pernah mendengar atau melihat apa yang diklaim sebagai kekayaan intelektual itu.</a:t>
            </a:r>
            <a:endParaRPr lang="en-US" sz="2800"/>
          </a:p>
        </p:txBody>
      </p:sp>
    </p:spTree>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a:t>Realitasnya …</a:t>
            </a:r>
          </a:p>
        </p:txBody>
      </p:sp>
      <p:sp>
        <p:nvSpPr>
          <p:cNvPr id="257027" name="Rectangle 3"/>
          <p:cNvSpPr>
            <a:spLocks noGrp="1" noChangeArrowheads="1"/>
          </p:cNvSpPr>
          <p:nvPr>
            <p:ph type="body" idx="1"/>
          </p:nvPr>
        </p:nvSpPr>
        <p:spPr/>
        <p:txBody>
          <a:bodyPr/>
          <a:lstStyle/>
          <a:p>
            <a:r>
              <a:rPr lang="sv-SE"/>
              <a:t>Pemilik paten suatu obat misalnya: dapat menghalangi orang lain membuat atau menjual obat itu tanpa seizinnya</a:t>
            </a:r>
          </a:p>
          <a:p>
            <a:pPr>
              <a:buFont typeface="Wingdings" pitchFamily="2" charset="2"/>
              <a:buNone/>
            </a:pPr>
            <a:r>
              <a:rPr lang="sv-SE"/>
              <a:t>namun di sisi lain: </a:t>
            </a:r>
          </a:p>
          <a:p>
            <a:r>
              <a:rPr lang="sv-SE"/>
              <a:t>sang pemilik itu juga tidak bisa melakukannya sendiri </a:t>
            </a:r>
            <a:br>
              <a:rPr lang="sv-SE"/>
            </a:br>
            <a:r>
              <a:rPr lang="sv-SE"/>
              <a:t>tanpa lisensi dari otoritas pengatur.</a:t>
            </a:r>
            <a:endParaRPr lang="en-US"/>
          </a:p>
        </p:txBody>
      </p:sp>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t>Hukum HAKI bersifat teritorial</a:t>
            </a:r>
          </a:p>
        </p:txBody>
      </p:sp>
      <p:sp>
        <p:nvSpPr>
          <p:cNvPr id="258051" name="Rectangle 3"/>
          <p:cNvSpPr>
            <a:spLocks noGrp="1" noChangeArrowheads="1"/>
          </p:cNvSpPr>
          <p:nvPr>
            <p:ph type="body" idx="1"/>
          </p:nvPr>
        </p:nvSpPr>
        <p:spPr>
          <a:xfrm>
            <a:off x="1066800" y="1676400"/>
            <a:ext cx="7772400" cy="4921250"/>
          </a:xfrm>
        </p:spPr>
        <p:txBody>
          <a:bodyPr/>
          <a:lstStyle/>
          <a:p>
            <a:pPr>
              <a:buFont typeface="Wingdings" pitchFamily="2" charset="2"/>
              <a:buNone/>
            </a:pPr>
            <a:r>
              <a:rPr lang="sv-SE"/>
              <a:t>Di </a:t>
            </a:r>
            <a:r>
              <a:rPr lang="sv-SE">
                <a:hlinkClick r:id="rId2" tooltip="Indonesia"/>
              </a:rPr>
              <a:t>Indonesia</a:t>
            </a:r>
            <a:r>
              <a:rPr lang="sv-SE"/>
              <a:t> UU HAKI mencakup:</a:t>
            </a:r>
          </a:p>
          <a:p>
            <a:r>
              <a:rPr lang="sv-SE">
                <a:hlinkClick r:id="rId3" tooltip="Hak cipta"/>
              </a:rPr>
              <a:t>Hak Cipta</a:t>
            </a:r>
            <a:endParaRPr lang="sv-SE"/>
          </a:p>
          <a:p>
            <a:r>
              <a:rPr lang="sv-SE"/>
              <a:t>Hak Kekayaan Industri, meliputi:</a:t>
            </a:r>
            <a:br>
              <a:rPr lang="sv-SE"/>
            </a:br>
            <a:r>
              <a:rPr lang="sv-SE">
                <a:hlinkClick r:id="rId4" tooltip="Paten"/>
              </a:rPr>
              <a:t>Paten</a:t>
            </a:r>
            <a:r>
              <a:rPr lang="sv-SE"/>
              <a:t>, </a:t>
            </a:r>
            <a:r>
              <a:rPr lang="sv-SE">
                <a:hlinkClick r:id="rId5" tooltip="Merek"/>
              </a:rPr>
              <a:t>Merek</a:t>
            </a:r>
            <a:r>
              <a:rPr lang="sv-SE"/>
              <a:t>, </a:t>
            </a:r>
            <a:r>
              <a:rPr lang="sv-SE">
                <a:hlinkClick r:id="rId6" tooltip="Desain Industri"/>
              </a:rPr>
              <a:t>Desain Industri</a:t>
            </a:r>
            <a:r>
              <a:rPr lang="sv-SE"/>
              <a:t>, </a:t>
            </a:r>
            <a:br>
              <a:rPr lang="sv-SE"/>
            </a:br>
            <a:r>
              <a:rPr lang="sv-SE">
                <a:hlinkClick r:id="rId7" tooltip="Desain Tata Letak Sirkuit Terpadu"/>
              </a:rPr>
              <a:t>Desain Sirkuit Terpadu</a:t>
            </a:r>
            <a:r>
              <a:rPr lang="sv-SE"/>
              <a:t>, </a:t>
            </a:r>
            <a:br>
              <a:rPr lang="sv-SE"/>
            </a:br>
            <a:r>
              <a:rPr lang="sv-SE">
                <a:hlinkClick r:id="rId8" tooltip="Varietas Tanaman"/>
              </a:rPr>
              <a:t>Varietas Tanaman</a:t>
            </a:r>
            <a:r>
              <a:rPr lang="sv-SE"/>
              <a:t>, </a:t>
            </a:r>
            <a:r>
              <a:rPr lang="sv-SE">
                <a:hlinkClick r:id="rId9" tooltip="Rahasia Dagang"/>
              </a:rPr>
              <a:t>Rahasia Dagang</a:t>
            </a:r>
            <a:r>
              <a:rPr lang="sv-SE"/>
              <a:t>, dan </a:t>
            </a:r>
            <a:r>
              <a:rPr lang="sv-SE">
                <a:hlinkClick r:id="rId9" tooltip="Rahasia Dagang"/>
              </a:rPr>
              <a:t>indikasi Geografis</a:t>
            </a:r>
            <a:endParaRPr lang="en-US"/>
          </a:p>
        </p:txBody>
      </p:sp>
    </p:spTree>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a:t>Hak Cipta (copyright)</a:t>
            </a:r>
          </a:p>
        </p:txBody>
      </p:sp>
      <p:sp>
        <p:nvSpPr>
          <p:cNvPr id="259075" name="Rectangle 3"/>
          <p:cNvSpPr>
            <a:spLocks noGrp="1" noChangeArrowheads="1"/>
          </p:cNvSpPr>
          <p:nvPr>
            <p:ph type="body" idx="1"/>
          </p:nvPr>
        </p:nvSpPr>
        <p:spPr>
          <a:xfrm>
            <a:off x="468313" y="1676400"/>
            <a:ext cx="5160962" cy="4848225"/>
          </a:xfrm>
        </p:spPr>
        <p:txBody>
          <a:bodyPr/>
          <a:lstStyle/>
          <a:p>
            <a:r>
              <a:rPr lang="sv-SE" sz="2800"/>
              <a:t>ada pada karya kreatif atau seni (buku, film, musik, lukisan, foto dan software) </a:t>
            </a:r>
          </a:p>
          <a:p>
            <a:r>
              <a:rPr lang="sv-SE" sz="2800"/>
              <a:t>pemegangnya diberi hak eksklusif untuk jangka waktu tertentu mengontrol reproduksi (mengcopy) atau adaptasinya (penerjemahan, pengangkatan buku menjadi film, dsb).</a:t>
            </a:r>
            <a:r>
              <a:rPr lang="en-US" sz="2800"/>
              <a:t> </a:t>
            </a:r>
          </a:p>
        </p:txBody>
      </p:sp>
      <p:pic>
        <p:nvPicPr>
          <p:cNvPr id="259076" name="Picture 4" descr="kathleen-rowling-harry-potter"/>
          <p:cNvPicPr>
            <a:picLocks noChangeAspect="1" noChangeArrowheads="1"/>
          </p:cNvPicPr>
          <p:nvPr/>
        </p:nvPicPr>
        <p:blipFill>
          <a:blip r:embed="rId2" cstate="print"/>
          <a:srcRect/>
          <a:stretch>
            <a:fillRect/>
          </a:stretch>
        </p:blipFill>
        <p:spPr bwMode="auto">
          <a:xfrm>
            <a:off x="5435600" y="1412875"/>
            <a:ext cx="3549650" cy="5183188"/>
          </a:xfrm>
          <a:prstGeom prst="rect">
            <a:avLst/>
          </a:prstGeom>
          <a:noFill/>
        </p:spPr>
      </p:pic>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2" name="Picture 2" descr="bill-gates-young"/>
          <p:cNvPicPr>
            <a:picLocks noChangeAspect="1" noChangeArrowheads="1"/>
          </p:cNvPicPr>
          <p:nvPr/>
        </p:nvPicPr>
        <p:blipFill>
          <a:blip r:embed="rId2" cstate="print"/>
          <a:srcRect/>
          <a:stretch>
            <a:fillRect/>
          </a:stretch>
        </p:blipFill>
        <p:spPr bwMode="auto">
          <a:xfrm>
            <a:off x="611188" y="66675"/>
            <a:ext cx="8497887" cy="6746875"/>
          </a:xfrm>
          <a:prstGeom prst="rect">
            <a:avLst/>
          </a:prstGeom>
          <a:noFill/>
        </p:spPr>
      </p:pic>
      <p:sp>
        <p:nvSpPr>
          <p:cNvPr id="296963" name="AutoShape 3"/>
          <p:cNvSpPr>
            <a:spLocks noChangeArrowheads="1"/>
          </p:cNvSpPr>
          <p:nvPr/>
        </p:nvSpPr>
        <p:spPr bwMode="auto">
          <a:xfrm>
            <a:off x="611188" y="6165850"/>
            <a:ext cx="8532812" cy="692150"/>
          </a:xfrm>
          <a:prstGeom prst="flowChartProcess">
            <a:avLst/>
          </a:prstGeom>
          <a:solidFill>
            <a:schemeClr val="accent1"/>
          </a:solidFill>
          <a:ln w="9525">
            <a:solidFill>
              <a:schemeClr val="tx1"/>
            </a:solidFill>
            <a:miter lim="800000"/>
            <a:headEnd/>
            <a:tailEnd/>
          </a:ln>
          <a:effectLst/>
        </p:spPr>
        <p:txBody>
          <a:bodyPr wrap="none" anchor="ctr"/>
          <a:lstStyle/>
          <a:p>
            <a:endParaRPr lang="en-US"/>
          </a:p>
        </p:txBody>
      </p:sp>
      <p:sp>
        <p:nvSpPr>
          <p:cNvPr id="296964" name="Oval 4"/>
          <p:cNvSpPr>
            <a:spLocks noChangeArrowheads="1"/>
          </p:cNvSpPr>
          <p:nvPr/>
        </p:nvSpPr>
        <p:spPr bwMode="auto">
          <a:xfrm>
            <a:off x="1835150" y="3933825"/>
            <a:ext cx="1223963" cy="1655763"/>
          </a:xfrm>
          <a:prstGeom prst="ellipse">
            <a:avLst/>
          </a:prstGeom>
          <a:noFill/>
          <a:ln w="28575">
            <a:solidFill>
              <a:srgbClr val="FFFF00"/>
            </a:solidFill>
            <a:miter lim="800000"/>
            <a:headEnd/>
            <a:tailEnd/>
          </a:ln>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64"/>
                                        </p:tgtEl>
                                        <p:attrNameLst>
                                          <p:attrName>style.visibility</p:attrName>
                                        </p:attrNameLst>
                                      </p:cBhvr>
                                      <p:to>
                                        <p:strVal val="visible"/>
                                      </p:to>
                                    </p:set>
                                    <p:anim calcmode="lin" valueType="num">
                                      <p:cBhvr additive="base">
                                        <p:cTn id="7" dur="500" fill="hold"/>
                                        <p:tgtEl>
                                          <p:spTgt spid="296964"/>
                                        </p:tgtEl>
                                        <p:attrNameLst>
                                          <p:attrName>ppt_x</p:attrName>
                                        </p:attrNameLst>
                                      </p:cBhvr>
                                      <p:tavLst>
                                        <p:tav tm="0">
                                          <p:val>
                                            <p:strVal val="#ppt_x"/>
                                          </p:val>
                                        </p:tav>
                                        <p:tav tm="100000">
                                          <p:val>
                                            <p:strVal val="#ppt_x"/>
                                          </p:val>
                                        </p:tav>
                                      </p:tavLst>
                                    </p:anim>
                                    <p:anim calcmode="lin" valueType="num">
                                      <p:cBhvr additive="base">
                                        <p:cTn id="8" dur="500" fill="hold"/>
                                        <p:tgtEl>
                                          <p:spTgt spid="2969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296963"/>
                                        </p:tgtEl>
                                        <p:attrNameLst>
                                          <p:attrName>ppt_x</p:attrName>
                                        </p:attrNameLst>
                                      </p:cBhvr>
                                      <p:tavLst>
                                        <p:tav tm="0">
                                          <p:val>
                                            <p:strVal val="ppt_x"/>
                                          </p:val>
                                        </p:tav>
                                        <p:tav tm="100000">
                                          <p:val>
                                            <p:strVal val="ppt_x"/>
                                          </p:val>
                                        </p:tav>
                                      </p:tavLst>
                                    </p:anim>
                                    <p:anim calcmode="lin" valueType="num">
                                      <p:cBhvr additive="base">
                                        <p:cTn id="13" dur="500"/>
                                        <p:tgtEl>
                                          <p:spTgt spid="296963"/>
                                        </p:tgtEl>
                                        <p:attrNameLst>
                                          <p:attrName>ppt_y</p:attrName>
                                        </p:attrNameLst>
                                      </p:cBhvr>
                                      <p:tavLst>
                                        <p:tav tm="0">
                                          <p:val>
                                            <p:strVal val="ppt_y"/>
                                          </p:val>
                                        </p:tav>
                                        <p:tav tm="100000">
                                          <p:val>
                                            <p:strVal val="1+ppt_h/2"/>
                                          </p:val>
                                        </p:tav>
                                      </p:tavLst>
                                    </p:anim>
                                    <p:set>
                                      <p:cBhvr>
                                        <p:cTn id="14" dur="1" fill="hold">
                                          <p:stCondLst>
                                            <p:cond delay="499"/>
                                          </p:stCondLst>
                                        </p:cTn>
                                        <p:tgtEl>
                                          <p:spTgt spid="2969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animBg="1"/>
      <p:bldP spid="2969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Picture 2" descr="bill-gates-60-milliarder"/>
          <p:cNvPicPr>
            <a:picLocks noChangeAspect="1" noChangeArrowheads="1"/>
          </p:cNvPicPr>
          <p:nvPr/>
        </p:nvPicPr>
        <p:blipFill>
          <a:blip r:embed="rId2" cstate="print"/>
          <a:srcRect/>
          <a:stretch>
            <a:fillRect/>
          </a:stretch>
        </p:blipFill>
        <p:spPr bwMode="auto">
          <a:xfrm>
            <a:off x="2771775" y="260350"/>
            <a:ext cx="5033963" cy="6369050"/>
          </a:xfrm>
          <a:prstGeom prst="rect">
            <a:avLst/>
          </a:prstGeom>
          <a:noFill/>
        </p:spPr>
      </p:pic>
      <p:sp>
        <p:nvSpPr>
          <p:cNvPr id="297987" name="WordArt 3"/>
          <p:cNvSpPr>
            <a:spLocks noChangeArrowheads="1" noChangeShapeType="1" noTextEdit="1"/>
          </p:cNvSpPr>
          <p:nvPr/>
        </p:nvSpPr>
        <p:spPr bwMode="auto">
          <a:xfrm>
            <a:off x="2555875" y="4581525"/>
            <a:ext cx="5438775" cy="19431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miter lim="800000"/>
                  <a:headEnd/>
                  <a:tailEnd/>
                </a:ln>
                <a:solidFill>
                  <a:srgbClr val="0066CC"/>
                </a:solidFill>
                <a:effectLst>
                  <a:outerShdw dist="35921" dir="2700000" algn="ctr" rotWithShape="0">
                    <a:srgbClr val="990000"/>
                  </a:outerShdw>
                </a:effectLst>
                <a:latin typeface="Impact"/>
              </a:rPr>
              <a:t>assets: 60 Milyar USD</a:t>
            </a:r>
          </a:p>
          <a:p>
            <a:pPr algn="ctr"/>
            <a:r>
              <a:rPr lang="en-US" sz="3600" kern="10">
                <a:ln w="19050">
                  <a:solidFill>
                    <a:srgbClr val="99CCFF"/>
                  </a:solidFill>
                  <a:miter lim="800000"/>
                  <a:headEnd/>
                  <a:tailEnd/>
                </a:ln>
                <a:solidFill>
                  <a:srgbClr val="0066CC"/>
                </a:solidFill>
                <a:effectLst>
                  <a:outerShdw dist="35921" dir="2700000" algn="ctr" rotWithShape="0">
                    <a:srgbClr val="990000"/>
                  </a:outerShdw>
                </a:effectLst>
                <a:latin typeface="Impact"/>
              </a:rPr>
              <a:t>~ Rp 540 Trilyun!</a:t>
            </a:r>
          </a:p>
        </p:txBody>
      </p:sp>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a:t>Paten</a:t>
            </a:r>
          </a:p>
        </p:txBody>
      </p:sp>
      <p:sp>
        <p:nvSpPr>
          <p:cNvPr id="260099" name="Rectangle 3"/>
          <p:cNvSpPr>
            <a:spLocks noGrp="1" noChangeArrowheads="1"/>
          </p:cNvSpPr>
          <p:nvPr>
            <p:ph type="body" idx="1"/>
          </p:nvPr>
        </p:nvSpPr>
        <p:spPr/>
        <p:txBody>
          <a:bodyPr/>
          <a:lstStyle/>
          <a:p>
            <a:r>
              <a:rPr lang="sv-SE"/>
              <a:t>diberikan untuk penemuan baru yang berguna bagi industri.  </a:t>
            </a:r>
          </a:p>
          <a:p>
            <a:r>
              <a:rPr lang="sv-SE"/>
              <a:t>pemiliknya diberi hak eksklusif untuk mengkomersilkan penemuannya untuk 20 tahun sejak tanggal pendaftarannya.</a:t>
            </a:r>
            <a:endParaRPr lang="en-US"/>
          </a:p>
        </p:txBody>
      </p:sp>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3"/>
          <p:cNvSpPr>
            <a:spLocks noGrp="1" noChangeArrowheads="1"/>
          </p:cNvSpPr>
          <p:nvPr>
            <p:ph type="body" idx="1"/>
          </p:nvPr>
        </p:nvSpPr>
        <p:spPr/>
        <p:txBody>
          <a:bodyPr/>
          <a:lstStyle/>
          <a:p>
            <a:r>
              <a:rPr lang="sv-SE"/>
              <a:t>Apapun ideologi suatu bangsa, kebangkitan ekonomi tanpa teknologi sulit dibayangkan</a:t>
            </a:r>
            <a:r>
              <a:rPr lang="en-US"/>
              <a:t> </a:t>
            </a:r>
          </a:p>
        </p:txBody>
      </p:sp>
      <p:sp>
        <p:nvSpPr>
          <p:cNvPr id="251908" name="Rectangle 4"/>
          <p:cNvSpPr>
            <a:spLocks noGrp="1" noChangeArrowheads="1"/>
          </p:cNvSpPr>
          <p:nvPr>
            <p:ph type="title"/>
          </p:nvPr>
        </p:nvSpPr>
        <p:spPr/>
        <p:txBody>
          <a:bodyPr/>
          <a:lstStyle/>
          <a:p>
            <a:r>
              <a:rPr lang="en-US" sz="4000"/>
              <a:t>Mengapa membicarakan HAKI?</a:t>
            </a:r>
          </a:p>
        </p:txBody>
      </p:sp>
    </p:spTree>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Picture 2" descr="ediso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971550" y="0"/>
            <a:ext cx="7772400" cy="971550"/>
          </a:xfrm>
        </p:spPr>
        <p:txBody>
          <a:bodyPr/>
          <a:lstStyle/>
          <a:p>
            <a:r>
              <a:rPr lang="en-US"/>
              <a:t>Genteng panel surya</a:t>
            </a:r>
          </a:p>
        </p:txBody>
      </p:sp>
      <p:sp>
        <p:nvSpPr>
          <p:cNvPr id="306179" name="Rectangle 3"/>
          <p:cNvSpPr>
            <a:spLocks noGrp="1" noChangeArrowheads="1"/>
          </p:cNvSpPr>
          <p:nvPr>
            <p:ph type="body" idx="1"/>
          </p:nvPr>
        </p:nvSpPr>
        <p:spPr>
          <a:xfrm>
            <a:off x="1066800" y="1676400"/>
            <a:ext cx="3000375" cy="4489450"/>
          </a:xfrm>
        </p:spPr>
        <p:txBody>
          <a:bodyPr/>
          <a:lstStyle/>
          <a:p>
            <a:pPr marL="0" indent="0">
              <a:buFont typeface="Wingdings" pitchFamily="2" charset="2"/>
              <a:buNone/>
            </a:pPr>
            <a:r>
              <a:rPr lang="en-US"/>
              <a:t>Dari penemuan</a:t>
            </a:r>
          </a:p>
          <a:p>
            <a:pPr marL="0" indent="0">
              <a:buFont typeface="Wingdings" pitchFamily="2" charset="2"/>
              <a:buNone/>
            </a:pPr>
            <a:r>
              <a:rPr lang="en-US"/>
              <a:t>….</a:t>
            </a:r>
          </a:p>
          <a:p>
            <a:pPr marL="0" indent="0">
              <a:buFont typeface="Wingdings" pitchFamily="2" charset="2"/>
              <a:buNone/>
            </a:pPr>
            <a:r>
              <a:rPr lang="en-US"/>
              <a:t>….</a:t>
            </a:r>
          </a:p>
          <a:p>
            <a:pPr marL="0" indent="0">
              <a:buFont typeface="Wingdings" pitchFamily="2" charset="2"/>
              <a:buNone/>
            </a:pPr>
            <a:r>
              <a:rPr lang="en-US"/>
              <a:t>Hingga bisnis</a:t>
            </a:r>
          </a:p>
          <a:p>
            <a:pPr marL="0" indent="0">
              <a:buFont typeface="Wingdings" pitchFamily="2" charset="2"/>
              <a:buNone/>
            </a:pPr>
            <a:r>
              <a:rPr lang="en-US"/>
              <a:t>….</a:t>
            </a:r>
          </a:p>
          <a:p>
            <a:pPr marL="0" indent="0">
              <a:buFont typeface="Wingdings" pitchFamily="2" charset="2"/>
              <a:buNone/>
            </a:pPr>
            <a:r>
              <a:rPr lang="en-US"/>
              <a:t>….</a:t>
            </a:r>
          </a:p>
          <a:p>
            <a:pPr marL="0" indent="0">
              <a:buFont typeface="Wingdings" pitchFamily="2" charset="2"/>
              <a:buNone/>
            </a:pPr>
            <a:endParaRPr lang="en-US"/>
          </a:p>
        </p:txBody>
      </p:sp>
      <p:pic>
        <p:nvPicPr>
          <p:cNvPr id="306180" name="Picture 4" descr="alt-energy-solar+roof"/>
          <p:cNvPicPr>
            <a:picLocks noChangeAspect="1" noChangeArrowheads="1"/>
          </p:cNvPicPr>
          <p:nvPr/>
        </p:nvPicPr>
        <p:blipFill>
          <a:blip r:embed="rId2" cstate="print"/>
          <a:srcRect/>
          <a:stretch>
            <a:fillRect/>
          </a:stretch>
        </p:blipFill>
        <p:spPr bwMode="auto">
          <a:xfrm>
            <a:off x="4203700" y="1125538"/>
            <a:ext cx="4689475" cy="5399087"/>
          </a:xfrm>
          <a:prstGeom prst="rect">
            <a:avLst/>
          </a:prstGeom>
          <a:noFill/>
        </p:spPr>
      </p:pic>
    </p:spTree>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a:t>Desain Industri</a:t>
            </a:r>
          </a:p>
        </p:txBody>
      </p:sp>
      <p:sp>
        <p:nvSpPr>
          <p:cNvPr id="261123" name="Rectangle 3"/>
          <p:cNvSpPr>
            <a:spLocks noGrp="1" noChangeArrowheads="1"/>
          </p:cNvSpPr>
          <p:nvPr>
            <p:ph type="body" idx="1"/>
          </p:nvPr>
        </p:nvSpPr>
        <p:spPr/>
        <p:txBody>
          <a:bodyPr/>
          <a:lstStyle/>
          <a:p>
            <a:r>
              <a:rPr lang="sv-SE"/>
              <a:t>memproteksi suatu bentuk alat atau desain (misal spareparts, mebel atau motif tekstil) dari penjiplakan.  </a:t>
            </a:r>
          </a:p>
          <a:p>
            <a:r>
              <a:rPr lang="sv-SE"/>
              <a:t>Hal sejenis ada pada desain sirkuit terpadu yang dipakai memproduksi chip elektronik.</a:t>
            </a:r>
            <a:endParaRPr lang="en-US"/>
          </a:p>
        </p:txBody>
      </p:sp>
    </p:spTree>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endParaRPr lang="en-US"/>
          </a:p>
        </p:txBody>
      </p:sp>
      <p:sp>
        <p:nvSpPr>
          <p:cNvPr id="301059" name="Rectangle 3"/>
          <p:cNvSpPr>
            <a:spLocks noGrp="1" noChangeArrowheads="1"/>
          </p:cNvSpPr>
          <p:nvPr>
            <p:ph type="body" idx="1"/>
          </p:nvPr>
        </p:nvSpPr>
        <p:spPr/>
        <p:txBody>
          <a:bodyPr/>
          <a:lstStyle/>
          <a:p>
            <a:endParaRPr lang="en-US"/>
          </a:p>
        </p:txBody>
      </p:sp>
      <p:pic>
        <p:nvPicPr>
          <p:cNvPr id="301060" name="Picture 4" descr="TutupKalengMinuman"/>
          <p:cNvPicPr>
            <a:picLocks noChangeAspect="1" noChangeArrowheads="1"/>
          </p:cNvPicPr>
          <p:nvPr/>
        </p:nvPicPr>
        <p:blipFill>
          <a:blip r:embed="rId2" cstate="print"/>
          <a:srcRect/>
          <a:stretch>
            <a:fillRect/>
          </a:stretch>
        </p:blipFill>
        <p:spPr bwMode="auto">
          <a:xfrm>
            <a:off x="1619250" y="3933825"/>
            <a:ext cx="7308850" cy="2473325"/>
          </a:xfrm>
          <a:prstGeom prst="rect">
            <a:avLst/>
          </a:prstGeom>
          <a:noFill/>
        </p:spPr>
      </p:pic>
      <p:pic>
        <p:nvPicPr>
          <p:cNvPr id="301061" name="Picture 5" descr="PelindungSaatCukur"/>
          <p:cNvPicPr>
            <a:picLocks noChangeAspect="1" noChangeArrowheads="1"/>
          </p:cNvPicPr>
          <p:nvPr/>
        </p:nvPicPr>
        <p:blipFill>
          <a:blip r:embed="rId3" cstate="print"/>
          <a:srcRect/>
          <a:stretch>
            <a:fillRect/>
          </a:stretch>
        </p:blipFill>
        <p:spPr bwMode="auto">
          <a:xfrm>
            <a:off x="4859338" y="488950"/>
            <a:ext cx="3960812" cy="3267075"/>
          </a:xfrm>
          <a:prstGeom prst="rect">
            <a:avLst/>
          </a:prstGeom>
          <a:noFill/>
        </p:spPr>
      </p:pic>
      <p:pic>
        <p:nvPicPr>
          <p:cNvPr id="301062" name="Picture 6" descr="AlatCatBertabung"/>
          <p:cNvPicPr>
            <a:picLocks noChangeAspect="1" noChangeArrowheads="1"/>
          </p:cNvPicPr>
          <p:nvPr/>
        </p:nvPicPr>
        <p:blipFill>
          <a:blip r:embed="rId4" cstate="print"/>
          <a:srcRect/>
          <a:stretch>
            <a:fillRect/>
          </a:stretch>
        </p:blipFill>
        <p:spPr bwMode="auto">
          <a:xfrm>
            <a:off x="0" y="476250"/>
            <a:ext cx="4040188" cy="5876925"/>
          </a:xfrm>
          <a:prstGeom prst="rect">
            <a:avLst/>
          </a:prstGeom>
          <a:noFill/>
        </p:spPr>
      </p:pic>
    </p:spTree>
  </p:cSld>
  <p:clrMapOvr>
    <a:masterClrMapping/>
  </p:clrMapOvr>
  <p:transition spd="slow">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a:t>Varietas Tanaman</a:t>
            </a:r>
          </a:p>
        </p:txBody>
      </p:sp>
      <p:sp>
        <p:nvSpPr>
          <p:cNvPr id="262147" name="Rectangle 3"/>
          <p:cNvSpPr>
            <a:spLocks noGrp="1" noChangeArrowheads="1"/>
          </p:cNvSpPr>
          <p:nvPr>
            <p:ph type="body" idx="1"/>
          </p:nvPr>
        </p:nvSpPr>
        <p:spPr/>
        <p:txBody>
          <a:bodyPr/>
          <a:lstStyle/>
          <a:p>
            <a:r>
              <a:rPr lang="sv-SE"/>
              <a:t>memproteksi dalam jangka waktu tertentu suatu jenis tanaman unggul yang telah didapatkan dari riset yang lama dan mahal.</a:t>
            </a:r>
            <a:endParaRPr lang="en-US"/>
          </a:p>
        </p:txBody>
      </p:sp>
    </p:spTree>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US"/>
              <a:t>Merek Dagang</a:t>
            </a:r>
          </a:p>
        </p:txBody>
      </p:sp>
      <p:sp>
        <p:nvSpPr>
          <p:cNvPr id="263171" name="Rectangle 3"/>
          <p:cNvSpPr>
            <a:spLocks noGrp="1" noChangeArrowheads="1"/>
          </p:cNvSpPr>
          <p:nvPr>
            <p:ph type="body" idx="1"/>
          </p:nvPr>
        </p:nvSpPr>
        <p:spPr/>
        <p:txBody>
          <a:bodyPr/>
          <a:lstStyle/>
          <a:p>
            <a:r>
              <a:rPr lang="sv-SE"/>
              <a:t>tanda unik yang diberikan untuk membedakan suatu barang atau jasa dari produsen atau pedagang lainnya.</a:t>
            </a:r>
            <a:endParaRPr lang="en-US"/>
          </a:p>
        </p:txBody>
      </p:sp>
      <p:pic>
        <p:nvPicPr>
          <p:cNvPr id="263173" name="Picture 5" descr="coca001"/>
          <p:cNvPicPr>
            <a:picLocks noChangeAspect="1" noChangeArrowheads="1"/>
          </p:cNvPicPr>
          <p:nvPr/>
        </p:nvPicPr>
        <p:blipFill>
          <a:blip r:embed="rId2" cstate="print"/>
          <a:srcRect/>
          <a:stretch>
            <a:fillRect/>
          </a:stretch>
        </p:blipFill>
        <p:spPr bwMode="auto">
          <a:xfrm>
            <a:off x="827088" y="4346575"/>
            <a:ext cx="8316912" cy="2511425"/>
          </a:xfrm>
          <a:prstGeom prst="rect">
            <a:avLst/>
          </a:prstGeom>
          <a:noFill/>
        </p:spPr>
      </p:pic>
    </p:spTree>
  </p:cSld>
  <p:clrMapOvr>
    <a:masterClrMapping/>
  </p:clrMapOvr>
  <p:transition spd="slow">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7" name="Picture 5"/>
          <p:cNvPicPr>
            <a:picLocks noChangeAspect="1" noChangeArrowheads="1"/>
          </p:cNvPicPr>
          <p:nvPr/>
        </p:nvPicPr>
        <p:blipFill>
          <a:blip r:embed="rId2" cstate="print"/>
          <a:srcRect/>
          <a:stretch>
            <a:fillRect/>
          </a:stretch>
        </p:blipFill>
        <p:spPr bwMode="auto">
          <a:xfrm>
            <a:off x="5580063" y="0"/>
            <a:ext cx="3563937" cy="2439988"/>
          </a:xfrm>
          <a:prstGeom prst="rect">
            <a:avLst/>
          </a:prstGeom>
          <a:solidFill>
            <a:schemeClr val="folHlink"/>
          </a:solidFill>
          <a:ln w="9525">
            <a:noFill/>
            <a:miter lim="800000"/>
            <a:headEnd/>
            <a:tailEnd/>
          </a:ln>
        </p:spPr>
      </p:pic>
      <p:sp>
        <p:nvSpPr>
          <p:cNvPr id="264194" name="Rectangle 2"/>
          <p:cNvSpPr>
            <a:spLocks noGrp="1" noChangeArrowheads="1"/>
          </p:cNvSpPr>
          <p:nvPr>
            <p:ph type="title"/>
          </p:nvPr>
        </p:nvSpPr>
        <p:spPr>
          <a:xfrm>
            <a:off x="1066800" y="304800"/>
            <a:ext cx="4368800" cy="2044700"/>
          </a:xfrm>
        </p:spPr>
        <p:txBody>
          <a:bodyPr/>
          <a:lstStyle/>
          <a:p>
            <a:r>
              <a:rPr lang="en-US" sz="4000"/>
              <a:t>Rahasia Dagang </a:t>
            </a:r>
            <a:br>
              <a:rPr lang="en-US" sz="4000"/>
            </a:br>
            <a:r>
              <a:rPr lang="en-US" sz="4000"/>
              <a:t>(Confidential Information)</a:t>
            </a:r>
          </a:p>
        </p:txBody>
      </p:sp>
      <p:sp>
        <p:nvSpPr>
          <p:cNvPr id="264195" name="Rectangle 3"/>
          <p:cNvSpPr>
            <a:spLocks noGrp="1" noChangeArrowheads="1"/>
          </p:cNvSpPr>
          <p:nvPr>
            <p:ph type="body" idx="1"/>
          </p:nvPr>
        </p:nvSpPr>
        <p:spPr>
          <a:xfrm>
            <a:off x="971550" y="2708275"/>
            <a:ext cx="7772400" cy="3889375"/>
          </a:xfrm>
        </p:spPr>
        <p:txBody>
          <a:bodyPr/>
          <a:lstStyle/>
          <a:p>
            <a:pPr>
              <a:lnSpc>
                <a:spcPct val="90000"/>
              </a:lnSpc>
            </a:pPr>
            <a:r>
              <a:rPr lang="sv-SE" sz="2800"/>
              <a:t>rahasia bisnis yang tidak dipublikasikan, namun diketahui orang-orang tertentu di perusahaan itu, dan membocorkannya adalah melanggar hukum, sekalipun orang-orang yang mengetahui itu sudah tidak bekerja di sana.  </a:t>
            </a:r>
          </a:p>
          <a:p>
            <a:pPr>
              <a:lnSpc>
                <a:spcPct val="90000"/>
              </a:lnSpc>
            </a:pPr>
            <a:r>
              <a:rPr lang="sv-SE" sz="2800"/>
              <a:t>rezim HAKI memberi kesempatan untuk mencatatkan pada negara apa yang termasuk rahasia dagang itu.</a:t>
            </a:r>
            <a:endParaRPr lang="en-US" sz="2800"/>
          </a:p>
        </p:txBody>
      </p:sp>
    </p:spTree>
  </p:cSld>
  <p:clrMapOvr>
    <a:masterClrMapping/>
  </p:clrMapOvr>
  <p:transition spd="slow">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a:t>Indikasi Geografis</a:t>
            </a:r>
          </a:p>
        </p:txBody>
      </p:sp>
      <p:sp>
        <p:nvSpPr>
          <p:cNvPr id="333827" name="Rectangle 3"/>
          <p:cNvSpPr>
            <a:spLocks noGrp="1" noChangeArrowheads="1"/>
          </p:cNvSpPr>
          <p:nvPr>
            <p:ph type="body" idx="1"/>
          </p:nvPr>
        </p:nvSpPr>
        <p:spPr/>
        <p:txBody>
          <a:bodyPr/>
          <a:lstStyle/>
          <a:p>
            <a:r>
              <a:rPr lang="sv-SE"/>
              <a:t>memproteksi kekhasan produk budaya suatu daerah agar tidak dikomersilkan tanpa hak oleh orang lain.</a:t>
            </a:r>
          </a:p>
          <a:p>
            <a:pPr lvl="1"/>
            <a:r>
              <a:rPr lang="en-US"/>
              <a:t>Misalnya: gudeg Yogya, gethuk Magelang, dodol garut, batik Pekalongan, …</a:t>
            </a:r>
          </a:p>
          <a:p>
            <a:pPr lvl="1"/>
            <a:r>
              <a:rPr lang="en-US"/>
              <a:t>Tanpa ijin, orang lain boleh menjual gudeg, namun tidak berlabel “Gudeg Yogya”.</a:t>
            </a:r>
          </a:p>
        </p:txBody>
      </p:sp>
    </p:spTree>
  </p:cSld>
  <p:clrMapOvr>
    <a:masterClrMapping/>
  </p:clrMapOvr>
  <p:transition spd="slow">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a:t>Masa Perlindungan</a:t>
            </a:r>
          </a:p>
        </p:txBody>
      </p:sp>
      <p:sp>
        <p:nvSpPr>
          <p:cNvPr id="265219" name="Rectangle 3"/>
          <p:cNvSpPr>
            <a:spLocks noGrp="1" noChangeArrowheads="1"/>
          </p:cNvSpPr>
          <p:nvPr>
            <p:ph type="body" idx="1"/>
          </p:nvPr>
        </p:nvSpPr>
        <p:spPr>
          <a:xfrm>
            <a:off x="1066800" y="1676400"/>
            <a:ext cx="7772400" cy="4921250"/>
          </a:xfrm>
        </p:spPr>
        <p:txBody>
          <a:bodyPr/>
          <a:lstStyle/>
          <a:p>
            <a:r>
              <a:rPr lang="sv-SE" sz="2800"/>
              <a:t>Hak cipta = 50 tahun, </a:t>
            </a:r>
          </a:p>
          <a:p>
            <a:r>
              <a:rPr lang="sv-SE" sz="2800"/>
              <a:t>Paten 20 tahun </a:t>
            </a:r>
            <a:br>
              <a:rPr lang="sv-SE" sz="2800"/>
            </a:br>
            <a:r>
              <a:rPr lang="sv-SE" sz="2800"/>
              <a:t>(paten sederhana 10 tahun), </a:t>
            </a:r>
          </a:p>
          <a:p>
            <a:r>
              <a:rPr lang="sv-SE" sz="2800"/>
              <a:t>desain industri, sirkuit terpadu, varietas tanaman bervariasi – max 20 tahun, </a:t>
            </a:r>
          </a:p>
          <a:p>
            <a:r>
              <a:rPr lang="sv-SE" sz="2800"/>
              <a:t>Setelah daluarsa, hak cipta atau paten dapat digunakan oleh siapa saja.</a:t>
            </a:r>
          </a:p>
          <a:p>
            <a:r>
              <a:rPr lang="sv-SE" sz="2800"/>
              <a:t>Merek, rahasia dagang dan </a:t>
            </a:r>
            <a:br>
              <a:rPr lang="sv-SE" sz="2800"/>
            </a:br>
            <a:r>
              <a:rPr lang="sv-SE" sz="2800"/>
              <a:t>indikasi geografis tidak terbatas.</a:t>
            </a:r>
            <a:endParaRPr lang="en-US" sz="280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anim calcmode="lin" valueType="num">
                                      <p:cBhvr additive="base">
                                        <p:cTn id="7" dur="500" fill="hold"/>
                                        <p:tgtEl>
                                          <p:spTgt spid="265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5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5219">
                                            <p:txEl>
                                              <p:pRg st="1" end="1"/>
                                            </p:txEl>
                                          </p:spTgt>
                                        </p:tgtEl>
                                        <p:attrNameLst>
                                          <p:attrName>style.visibility</p:attrName>
                                        </p:attrNameLst>
                                      </p:cBhvr>
                                      <p:to>
                                        <p:strVal val="visible"/>
                                      </p:to>
                                    </p:set>
                                    <p:anim calcmode="lin" valueType="num">
                                      <p:cBhvr additive="base">
                                        <p:cTn id="13" dur="500" fill="hold"/>
                                        <p:tgtEl>
                                          <p:spTgt spid="265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5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5219">
                                            <p:txEl>
                                              <p:pRg st="2" end="2"/>
                                            </p:txEl>
                                          </p:spTgt>
                                        </p:tgtEl>
                                        <p:attrNameLst>
                                          <p:attrName>style.visibility</p:attrName>
                                        </p:attrNameLst>
                                      </p:cBhvr>
                                      <p:to>
                                        <p:strVal val="visible"/>
                                      </p:to>
                                    </p:set>
                                    <p:anim calcmode="lin" valueType="num">
                                      <p:cBhvr additive="base">
                                        <p:cTn id="19" dur="500" fill="hold"/>
                                        <p:tgtEl>
                                          <p:spTgt spid="265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5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5219">
                                            <p:txEl>
                                              <p:pRg st="3" end="3"/>
                                            </p:txEl>
                                          </p:spTgt>
                                        </p:tgtEl>
                                        <p:attrNameLst>
                                          <p:attrName>style.visibility</p:attrName>
                                        </p:attrNameLst>
                                      </p:cBhvr>
                                      <p:to>
                                        <p:strVal val="visible"/>
                                      </p:to>
                                    </p:set>
                                    <p:anim calcmode="lin" valueType="num">
                                      <p:cBhvr additive="base">
                                        <p:cTn id="25" dur="500" fill="hold"/>
                                        <p:tgtEl>
                                          <p:spTgt spid="265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5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5219">
                                            <p:txEl>
                                              <p:pRg st="4" end="4"/>
                                            </p:txEl>
                                          </p:spTgt>
                                        </p:tgtEl>
                                        <p:attrNameLst>
                                          <p:attrName>style.visibility</p:attrName>
                                        </p:attrNameLst>
                                      </p:cBhvr>
                                      <p:to>
                                        <p:strVal val="visible"/>
                                      </p:to>
                                    </p:set>
                                    <p:anim calcmode="lin" valueType="num">
                                      <p:cBhvr additive="base">
                                        <p:cTn id="31" dur="500" fill="hold"/>
                                        <p:tgtEl>
                                          <p:spTgt spid="265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5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a:t>Publikasi Teknologi terrinci</a:t>
            </a:r>
          </a:p>
        </p:txBody>
      </p:sp>
      <p:sp>
        <p:nvSpPr>
          <p:cNvPr id="266243" name="Rectangle 3"/>
          <p:cNvSpPr>
            <a:spLocks noGrp="1" noChangeArrowheads="1"/>
          </p:cNvSpPr>
          <p:nvPr>
            <p:ph type="body" idx="1"/>
          </p:nvPr>
        </p:nvSpPr>
        <p:spPr>
          <a:xfrm>
            <a:off x="1066800" y="1557338"/>
            <a:ext cx="7772400" cy="5300662"/>
          </a:xfrm>
        </p:spPr>
        <p:txBody>
          <a:bodyPr/>
          <a:lstStyle/>
          <a:p>
            <a:pPr>
              <a:lnSpc>
                <a:spcPct val="90000"/>
              </a:lnSpc>
            </a:pPr>
            <a:r>
              <a:rPr lang="sv-SE" sz="2800"/>
              <a:t>Dengan mempublikasikan karya-karya intelektual ini – meski dengan membatasi pemanfaatannya - diharapkan para peneliti di seluruh dunia dapat terus menghasilkan karya-karya baru.  </a:t>
            </a:r>
          </a:p>
          <a:p>
            <a:pPr>
              <a:lnSpc>
                <a:spcPct val="90000"/>
              </a:lnSpc>
            </a:pPr>
            <a:r>
              <a:rPr lang="sv-SE" sz="2800"/>
              <a:t>Database paten yang memang terbuka </a:t>
            </a:r>
            <a:br>
              <a:rPr lang="sv-SE" sz="2800"/>
            </a:br>
            <a:r>
              <a:rPr lang="sv-SE" sz="2800"/>
              <a:t>(semacam </a:t>
            </a:r>
            <a:r>
              <a:rPr lang="sv-SE" sz="2800">
                <a:hlinkClick r:id="rId2"/>
              </a:rPr>
              <a:t>www.uspto.gov</a:t>
            </a:r>
            <a:r>
              <a:rPr lang="sv-SE" sz="2800"/>
              <a:t>, </a:t>
            </a:r>
            <a:r>
              <a:rPr lang="sv-SE" sz="2800">
                <a:hlinkClick r:id="rId3"/>
              </a:rPr>
              <a:t>www.delphion.com</a:t>
            </a:r>
            <a:r>
              <a:rPr lang="sv-SE" sz="2800"/>
              <a:t>, </a:t>
            </a:r>
            <a:r>
              <a:rPr lang="sv-SE" sz="2800">
                <a:hlinkClick r:id="rId3"/>
              </a:rPr>
              <a:t>ep.espacenet.com</a:t>
            </a:r>
            <a:r>
              <a:rPr lang="en-US" sz="2800">
                <a:solidFill>
                  <a:srgbClr val="FFFF00"/>
                </a:solidFill>
                <a:latin typeface="Comic Sans MS" pitchFamily="66" charset="0"/>
              </a:rPr>
              <a:t/>
            </a:r>
            <a:br>
              <a:rPr lang="en-US" sz="2800">
                <a:solidFill>
                  <a:srgbClr val="FFFF00"/>
                </a:solidFill>
                <a:latin typeface="Comic Sans MS" pitchFamily="66" charset="0"/>
              </a:rPr>
            </a:br>
            <a:r>
              <a:rPr lang="sv-SE" sz="2800"/>
              <a:t> adalah sumber informasi teknologi terlengkap yang ada di dunia.  </a:t>
            </a:r>
          </a:p>
          <a:p>
            <a:pPr>
              <a:lnSpc>
                <a:spcPct val="90000"/>
              </a:lnSpc>
            </a:pPr>
            <a:r>
              <a:rPr lang="sv-SE" sz="2800"/>
              <a:t>Ada lebih dari 6 juta deskripsi rinci teknologi –sebagian besar belum pernah masuk pasar, karena tidak menemukan investornya.</a:t>
            </a:r>
            <a:endParaRPr lang="en-US" sz="2800"/>
          </a:p>
        </p:txBody>
      </p:sp>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body" idx="1"/>
          </p:nvPr>
        </p:nvSpPr>
        <p:spPr>
          <a:xfrm>
            <a:off x="1066800" y="1628775"/>
            <a:ext cx="7772400" cy="4679950"/>
          </a:xfrm>
        </p:spPr>
        <p:txBody>
          <a:bodyPr/>
          <a:lstStyle/>
          <a:p>
            <a:r>
              <a:rPr lang="sv-SE"/>
              <a:t>politik pengembangan teknologi bagi banyak negara berkembang saat ini dikeluhkan terhambat oleh rezim </a:t>
            </a:r>
            <a:br>
              <a:rPr lang="sv-SE"/>
            </a:br>
            <a:r>
              <a:rPr lang="sv-SE"/>
              <a:t>“hak atas kekayaan intelektual” (HAKI).  </a:t>
            </a:r>
          </a:p>
          <a:p>
            <a:r>
              <a:rPr lang="sv-SE"/>
              <a:t>banyak pihak menganggap, </a:t>
            </a:r>
            <a:br>
              <a:rPr lang="sv-SE"/>
            </a:br>
            <a:r>
              <a:rPr lang="sv-SE"/>
              <a:t>hak-hak itu adalah rekayasa negara-negara maju untuk membatasi akses teknologi bagi negara berkembang.  </a:t>
            </a:r>
          </a:p>
        </p:txBody>
      </p:sp>
      <p:sp>
        <p:nvSpPr>
          <p:cNvPr id="256003" name="Rectangle 3"/>
          <p:cNvSpPr>
            <a:spLocks noGrp="1" noChangeArrowheads="1"/>
          </p:cNvSpPr>
          <p:nvPr>
            <p:ph type="title"/>
          </p:nvPr>
        </p:nvSpPr>
        <p:spPr/>
        <p:txBody>
          <a:bodyPr/>
          <a:lstStyle/>
          <a:p>
            <a:r>
              <a:rPr lang="en-US"/>
              <a:t>Namun …</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02">
                                            <p:txEl>
                                              <p:pRg st="0" end="0"/>
                                            </p:txEl>
                                          </p:spTgt>
                                        </p:tgtEl>
                                        <p:attrNameLst>
                                          <p:attrName>style.visibility</p:attrName>
                                        </p:attrNameLst>
                                      </p:cBhvr>
                                      <p:to>
                                        <p:strVal val="visible"/>
                                      </p:to>
                                    </p:set>
                                    <p:anim calcmode="lin" valueType="num">
                                      <p:cBhvr additive="base">
                                        <p:cTn id="7" dur="500" fill="hold"/>
                                        <p:tgtEl>
                                          <p:spTgt spid="2560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02">
                                            <p:txEl>
                                              <p:pRg st="1" end="1"/>
                                            </p:txEl>
                                          </p:spTgt>
                                        </p:tgtEl>
                                        <p:attrNameLst>
                                          <p:attrName>style.visibility</p:attrName>
                                        </p:attrNameLst>
                                      </p:cBhvr>
                                      <p:to>
                                        <p:strVal val="visible"/>
                                      </p:to>
                                    </p:set>
                                    <p:anim calcmode="lin" valueType="num">
                                      <p:cBhvr additive="base">
                                        <p:cTn id="13" dur="500" fill="hold"/>
                                        <p:tgtEl>
                                          <p:spTgt spid="2560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0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descr="invention-sepeda-potong-rumput"/>
          <p:cNvPicPr>
            <a:picLocks noChangeAspect="1" noChangeArrowheads="1"/>
          </p:cNvPicPr>
          <p:nvPr/>
        </p:nvPicPr>
        <p:blipFill>
          <a:blip r:embed="rId2" cstate="print"/>
          <a:srcRect/>
          <a:stretch>
            <a:fillRect/>
          </a:stretch>
        </p:blipFill>
        <p:spPr bwMode="auto">
          <a:xfrm>
            <a:off x="1908175" y="908050"/>
            <a:ext cx="6119813" cy="5786438"/>
          </a:xfrm>
          <a:prstGeom prst="rect">
            <a:avLst/>
          </a:prstGeom>
          <a:noFill/>
        </p:spPr>
      </p:pic>
      <p:sp>
        <p:nvSpPr>
          <p:cNvPr id="304131" name="Rectangle 3"/>
          <p:cNvSpPr>
            <a:spLocks noGrp="1" noChangeArrowheads="1"/>
          </p:cNvSpPr>
          <p:nvPr>
            <p:ph type="title"/>
          </p:nvPr>
        </p:nvSpPr>
        <p:spPr>
          <a:xfrm>
            <a:off x="971550" y="0"/>
            <a:ext cx="7772400" cy="765175"/>
          </a:xfrm>
        </p:spPr>
        <p:txBody>
          <a:bodyPr/>
          <a:lstStyle/>
          <a:p>
            <a:r>
              <a:rPr lang="en-US" sz="4000"/>
              <a:t>Bayangkan ide tentang sepeda!</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4130"/>
                                        </p:tgtEl>
                                        <p:attrNameLst>
                                          <p:attrName>style.visibility</p:attrName>
                                        </p:attrNameLst>
                                      </p:cBhvr>
                                      <p:to>
                                        <p:strVal val="visible"/>
                                      </p:to>
                                    </p:set>
                                    <p:anim calcmode="lin" valueType="num">
                                      <p:cBhvr additive="base">
                                        <p:cTn id="7" dur="500" fill="hold"/>
                                        <p:tgtEl>
                                          <p:spTgt spid="304130"/>
                                        </p:tgtEl>
                                        <p:attrNameLst>
                                          <p:attrName>ppt_x</p:attrName>
                                        </p:attrNameLst>
                                      </p:cBhvr>
                                      <p:tavLst>
                                        <p:tav tm="0">
                                          <p:val>
                                            <p:strVal val="#ppt_x"/>
                                          </p:val>
                                        </p:tav>
                                        <p:tav tm="100000">
                                          <p:val>
                                            <p:strVal val="#ppt_x"/>
                                          </p:val>
                                        </p:tav>
                                      </p:tavLst>
                                    </p:anim>
                                    <p:anim calcmode="lin" valueType="num">
                                      <p:cBhvr additive="base">
                                        <p:cTn id="8" dur="500" fill="hold"/>
                                        <p:tgtEl>
                                          <p:spTgt spid="304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endParaRPr lang="en-US"/>
          </a:p>
        </p:txBody>
      </p:sp>
      <p:sp>
        <p:nvSpPr>
          <p:cNvPr id="305155" name="Rectangle 3"/>
          <p:cNvSpPr>
            <a:spLocks noGrp="1" noChangeArrowheads="1"/>
          </p:cNvSpPr>
          <p:nvPr>
            <p:ph type="body" idx="1"/>
          </p:nvPr>
        </p:nvSpPr>
        <p:spPr/>
        <p:txBody>
          <a:bodyPr/>
          <a:lstStyle/>
          <a:p>
            <a:endParaRPr lang="en-US"/>
          </a:p>
        </p:txBody>
      </p:sp>
      <p:pic>
        <p:nvPicPr>
          <p:cNvPr id="305156" name="Picture 4" descr="patent-us-first-page"/>
          <p:cNvPicPr>
            <a:picLocks noChangeAspect="1" noChangeArrowheads="1"/>
          </p:cNvPicPr>
          <p:nvPr/>
        </p:nvPicPr>
        <p:blipFill>
          <a:blip r:embed="rId2" cstate="print"/>
          <a:srcRect/>
          <a:stretch>
            <a:fillRect/>
          </a:stretch>
        </p:blipFill>
        <p:spPr bwMode="auto">
          <a:xfrm>
            <a:off x="1042988" y="44450"/>
            <a:ext cx="7777162" cy="6770688"/>
          </a:xfrm>
          <a:prstGeom prst="rect">
            <a:avLst/>
          </a:prstGeom>
          <a:noFill/>
        </p:spPr>
      </p:pic>
    </p:spTree>
  </p:cSld>
  <p:clrMapOvr>
    <a:masterClrMapping/>
  </p:clrMapOvr>
  <p:transition spd="slow">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8" name="Rectangle 4"/>
          <p:cNvSpPr>
            <a:spLocks noGrp="1" noChangeArrowheads="1"/>
          </p:cNvSpPr>
          <p:nvPr>
            <p:ph type="ctrTitle"/>
          </p:nvPr>
        </p:nvSpPr>
        <p:spPr/>
        <p:txBody>
          <a:bodyPr/>
          <a:lstStyle/>
          <a:p>
            <a:r>
              <a:rPr lang="sv-SE" b="1"/>
              <a:t>Kritik &amp; Kontroversi</a:t>
            </a:r>
            <a:endParaRPr lang="en-US" b="1" i="1"/>
          </a:p>
        </p:txBody>
      </p:sp>
      <p:sp>
        <p:nvSpPr>
          <p:cNvPr id="267269" name="Rectangle 5"/>
          <p:cNvSpPr>
            <a:spLocks noGrp="1" noChangeArrowheads="1"/>
          </p:cNvSpPr>
          <p:nvPr>
            <p:ph type="subTitle" idx="1"/>
          </p:nvPr>
        </p:nvSpPr>
        <p:spPr/>
        <p:txBody>
          <a:bodyPr/>
          <a:lstStyle/>
          <a:p>
            <a:endParaRPr lang="en-US"/>
          </a:p>
        </p:txBody>
      </p:sp>
    </p:spTree>
  </p:cSld>
  <p:clrMapOvr>
    <a:masterClrMapping/>
  </p:clrMapOvr>
  <p:transition spd="slow">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a:t>Ekonom kapitalis meyakini</a:t>
            </a:r>
          </a:p>
        </p:txBody>
      </p:sp>
      <p:sp>
        <p:nvSpPr>
          <p:cNvPr id="268291" name="Rectangle 3"/>
          <p:cNvSpPr>
            <a:spLocks noGrp="1" noChangeArrowheads="1"/>
          </p:cNvSpPr>
          <p:nvPr>
            <p:ph type="body" idx="1"/>
          </p:nvPr>
        </p:nvSpPr>
        <p:spPr/>
        <p:txBody>
          <a:bodyPr/>
          <a:lstStyle/>
          <a:p>
            <a:pPr>
              <a:lnSpc>
                <a:spcPct val="90000"/>
              </a:lnSpc>
            </a:pPr>
            <a:r>
              <a:rPr lang="en-US" sz="2800"/>
              <a:t>Pasar bebas tanpa hak eksklusif akan membawa produksi intelektual yang rendah.  </a:t>
            </a:r>
          </a:p>
          <a:p>
            <a:pPr>
              <a:lnSpc>
                <a:spcPct val="90000"/>
              </a:lnSpc>
            </a:pPr>
            <a:r>
              <a:rPr lang="en-US" sz="2800"/>
              <a:t>Hal ini karena para pencipta atau penemu itu umumnya bukan pemilik modal besar.  </a:t>
            </a:r>
          </a:p>
          <a:p>
            <a:pPr>
              <a:lnSpc>
                <a:spcPct val="90000"/>
              </a:lnSpc>
            </a:pPr>
            <a:r>
              <a:rPr lang="en-US" sz="2800"/>
              <a:t>Tanpa perlindungan hukum yang memadai, pencipta/penemu akan khawatir bila karya ciptaan atau penemuan mereka justru dikomersilkan oleh perusahaan besar, </a:t>
            </a:r>
            <a:br>
              <a:rPr lang="en-US" sz="2800"/>
            </a:br>
            <a:r>
              <a:rPr lang="en-US" sz="2800"/>
              <a:t>dan perusahaan itulah yang untung besar sedang para pencipta dan penemu hanya mendapat hasil yang pas-pasan.  </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anim calcmode="lin" valueType="num">
                                      <p:cBhvr additive="base">
                                        <p:cTn id="7" dur="500" fill="hold"/>
                                        <p:tgtEl>
                                          <p:spTgt spid="268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8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8291">
                                            <p:txEl>
                                              <p:pRg st="1" end="1"/>
                                            </p:txEl>
                                          </p:spTgt>
                                        </p:tgtEl>
                                        <p:attrNameLst>
                                          <p:attrName>style.visibility</p:attrName>
                                        </p:attrNameLst>
                                      </p:cBhvr>
                                      <p:to>
                                        <p:strVal val="visible"/>
                                      </p:to>
                                    </p:set>
                                    <p:anim calcmode="lin" valueType="num">
                                      <p:cBhvr additive="base">
                                        <p:cTn id="13" dur="500" fill="hold"/>
                                        <p:tgtEl>
                                          <p:spTgt spid="268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8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8291">
                                            <p:txEl>
                                              <p:pRg st="2" end="2"/>
                                            </p:txEl>
                                          </p:spTgt>
                                        </p:tgtEl>
                                        <p:attrNameLst>
                                          <p:attrName>style.visibility</p:attrName>
                                        </p:attrNameLst>
                                      </p:cBhvr>
                                      <p:to>
                                        <p:strVal val="visible"/>
                                      </p:to>
                                    </p:set>
                                    <p:anim calcmode="lin" valueType="num">
                                      <p:cBhvr additive="base">
                                        <p:cTn id="19" dur="500" fill="hold"/>
                                        <p:tgtEl>
                                          <p:spTgt spid="268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8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a:t>Namun …</a:t>
            </a:r>
          </a:p>
        </p:txBody>
      </p:sp>
      <p:sp>
        <p:nvSpPr>
          <p:cNvPr id="269315" name="Rectangle 3"/>
          <p:cNvSpPr>
            <a:spLocks noGrp="1" noChangeArrowheads="1"/>
          </p:cNvSpPr>
          <p:nvPr>
            <p:ph type="body" idx="1"/>
          </p:nvPr>
        </p:nvSpPr>
        <p:spPr/>
        <p:txBody>
          <a:bodyPr/>
          <a:lstStyle/>
          <a:p>
            <a:r>
              <a:rPr lang="en-US"/>
              <a:t>membatasi penggunaan bebas dari ide dan informasi akan juga menimbulkan biaya, ketika penggunaan teknik terbaik untuk suatu tugas jadi terhalang.</a:t>
            </a:r>
          </a:p>
        </p:txBody>
      </p:sp>
    </p:spTree>
  </p:cSld>
  <p:clrMapOvr>
    <a:masterClrMapping/>
  </p:clrMapOvr>
  <p:transition spd="slow">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t>Masalahnya</a:t>
            </a:r>
          </a:p>
        </p:txBody>
      </p:sp>
      <p:sp>
        <p:nvSpPr>
          <p:cNvPr id="270339" name="Rectangle 3"/>
          <p:cNvSpPr>
            <a:spLocks noGrp="1" noChangeArrowheads="1"/>
          </p:cNvSpPr>
          <p:nvPr>
            <p:ph type="body" idx="1"/>
          </p:nvPr>
        </p:nvSpPr>
        <p:spPr/>
        <p:txBody>
          <a:bodyPr/>
          <a:lstStyle/>
          <a:p>
            <a:r>
              <a:rPr lang="en-US" sz="2800"/>
              <a:t>tidak mudah menilai: </a:t>
            </a:r>
            <a:br>
              <a:rPr lang="en-US" sz="2800"/>
            </a:br>
            <a:r>
              <a:rPr lang="en-US" sz="2800"/>
              <a:t>-- biaya menghasilkan </a:t>
            </a:r>
            <a:br>
              <a:rPr lang="en-US" sz="2800"/>
            </a:br>
            <a:r>
              <a:rPr lang="en-US" sz="2800"/>
              <a:t>-- manfaat yang didapat dari karya intelektual.  </a:t>
            </a:r>
          </a:p>
          <a:p>
            <a:r>
              <a:rPr lang="en-US" sz="2800"/>
              <a:t>Semua hitung-hitungan selalu didasarkan pada banyak asumsi – yang mungkin benar di lingkungan mikro, namun sulit digeneralisasi secara makro.</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anim calcmode="lin" valueType="num">
                                      <p:cBhvr additive="base">
                                        <p:cTn id="7" dur="500" fill="hold"/>
                                        <p:tgtEl>
                                          <p:spTgt spid="270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0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0339">
                                            <p:txEl>
                                              <p:pRg st="1" end="1"/>
                                            </p:txEl>
                                          </p:spTgt>
                                        </p:tgtEl>
                                        <p:attrNameLst>
                                          <p:attrName>style.visibility</p:attrName>
                                        </p:attrNameLst>
                                      </p:cBhvr>
                                      <p:to>
                                        <p:strVal val="visible"/>
                                      </p:to>
                                    </p:set>
                                    <p:anim calcmode="lin" valueType="num">
                                      <p:cBhvr additive="base">
                                        <p:cTn id="13" dur="500" fill="hold"/>
                                        <p:tgtEl>
                                          <p:spTgt spid="270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03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a:t>Ada karya intelektual</a:t>
            </a:r>
          </a:p>
        </p:txBody>
      </p:sp>
      <p:sp>
        <p:nvSpPr>
          <p:cNvPr id="271363" name="Rectangle 3"/>
          <p:cNvSpPr>
            <a:spLocks noGrp="1" noChangeArrowheads="1"/>
          </p:cNvSpPr>
          <p:nvPr>
            <p:ph type="body" idx="1"/>
          </p:nvPr>
        </p:nvSpPr>
        <p:spPr/>
        <p:txBody>
          <a:bodyPr/>
          <a:lstStyle/>
          <a:p>
            <a:pPr>
              <a:lnSpc>
                <a:spcPct val="80000"/>
              </a:lnSpc>
            </a:pPr>
            <a:r>
              <a:rPr lang="sv-SE" sz="2800"/>
              <a:t>Yang dihasilkan dalam riset yang mahal dan lama (riset obat, bibit unggul atau mesin hemat energi).  </a:t>
            </a:r>
          </a:p>
          <a:p>
            <a:pPr>
              <a:lnSpc>
                <a:spcPct val="80000"/>
              </a:lnSpc>
            </a:pPr>
            <a:r>
              <a:rPr lang="sv-SE" sz="2800"/>
              <a:t>Ada pula yang ide itu muncul begitu saja, atau didasarkan temuan ilmiah lain yang tidak dilindungi rezim HAKI atau telah ditemukan sebelum rezim HAKI ada.  </a:t>
            </a:r>
          </a:p>
          <a:p>
            <a:pPr>
              <a:lnSpc>
                <a:spcPct val="80000"/>
              </a:lnSpc>
            </a:pPr>
            <a:r>
              <a:rPr lang="sv-SE" sz="2800"/>
              <a:t>Penemuan fisika, kimia atau matematika yang tidak secara langsung dapat dimanfaatkan oleh industri, tidak dilindungi HAKI, dan hanya konsumsi akademis saja.  </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anim calcmode="lin" valueType="num">
                                      <p:cBhvr additive="base">
                                        <p:cTn id="7" dur="500" fill="hold"/>
                                        <p:tgtEl>
                                          <p:spTgt spid="271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1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1363">
                                            <p:txEl>
                                              <p:pRg st="1" end="1"/>
                                            </p:txEl>
                                          </p:spTgt>
                                        </p:tgtEl>
                                        <p:attrNameLst>
                                          <p:attrName>style.visibility</p:attrName>
                                        </p:attrNameLst>
                                      </p:cBhvr>
                                      <p:to>
                                        <p:strVal val="visible"/>
                                      </p:to>
                                    </p:set>
                                    <p:anim calcmode="lin" valueType="num">
                                      <p:cBhvr additive="base">
                                        <p:cTn id="13" dur="500" fill="hold"/>
                                        <p:tgtEl>
                                          <p:spTgt spid="271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1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1363">
                                            <p:txEl>
                                              <p:pRg st="2" end="2"/>
                                            </p:txEl>
                                          </p:spTgt>
                                        </p:tgtEl>
                                        <p:attrNameLst>
                                          <p:attrName>style.visibility</p:attrName>
                                        </p:attrNameLst>
                                      </p:cBhvr>
                                      <p:to>
                                        <p:strVal val="visible"/>
                                      </p:to>
                                    </p:set>
                                    <p:anim calcmode="lin" valueType="num">
                                      <p:cBhvr additive="base">
                                        <p:cTn id="19" dur="500" fill="hold"/>
                                        <p:tgtEl>
                                          <p:spTgt spid="271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1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1042988" y="260350"/>
            <a:ext cx="2665412" cy="1584325"/>
          </a:xfrm>
        </p:spPr>
        <p:txBody>
          <a:bodyPr/>
          <a:lstStyle/>
          <a:p>
            <a:r>
              <a:rPr lang="en-US"/>
              <a:t>Albert Einstein</a:t>
            </a:r>
          </a:p>
        </p:txBody>
      </p:sp>
      <p:pic>
        <p:nvPicPr>
          <p:cNvPr id="309251" name="Picture 3" descr="einstein-serius"/>
          <p:cNvPicPr>
            <a:picLocks noChangeAspect="1" noChangeArrowheads="1"/>
          </p:cNvPicPr>
          <p:nvPr/>
        </p:nvPicPr>
        <p:blipFill>
          <a:blip r:embed="rId2" cstate="print"/>
          <a:srcRect/>
          <a:stretch>
            <a:fillRect/>
          </a:stretch>
        </p:blipFill>
        <p:spPr bwMode="auto">
          <a:xfrm>
            <a:off x="3792538" y="0"/>
            <a:ext cx="5351462" cy="6858000"/>
          </a:xfrm>
          <a:prstGeom prst="rect">
            <a:avLst/>
          </a:prstGeom>
          <a:noFill/>
        </p:spPr>
      </p:pic>
      <p:sp>
        <p:nvSpPr>
          <p:cNvPr id="309252" name="Rectangle 4"/>
          <p:cNvSpPr>
            <a:spLocks noGrp="1" noChangeArrowheads="1"/>
          </p:cNvSpPr>
          <p:nvPr>
            <p:ph type="body" idx="1"/>
          </p:nvPr>
        </p:nvSpPr>
        <p:spPr>
          <a:xfrm>
            <a:off x="900113" y="4508500"/>
            <a:ext cx="7772400" cy="2098675"/>
          </a:xfrm>
        </p:spPr>
        <p:txBody>
          <a:bodyPr/>
          <a:lstStyle/>
          <a:p>
            <a:pPr>
              <a:buFont typeface="Wingdings" pitchFamily="2" charset="2"/>
              <a:buNone/>
            </a:pPr>
            <a:r>
              <a:rPr lang="en-US" sz="2800">
                <a:solidFill>
                  <a:schemeClr val="accent1"/>
                </a:solidFill>
              </a:rPr>
              <a:t>Lahir tahun 1879.</a:t>
            </a:r>
          </a:p>
          <a:p>
            <a:pPr>
              <a:buFont typeface="Wingdings" pitchFamily="2" charset="2"/>
              <a:buNone/>
            </a:pPr>
            <a:r>
              <a:rPr lang="en-US" sz="2800">
                <a:solidFill>
                  <a:schemeClr val="accent1"/>
                </a:solidFill>
              </a:rPr>
              <a:t>Pada 1905 menulis 5 makalah fisika.</a:t>
            </a:r>
          </a:p>
          <a:p>
            <a:pPr>
              <a:buFont typeface="Wingdings" pitchFamily="2" charset="2"/>
              <a:buNone/>
            </a:pPr>
            <a:r>
              <a:rPr lang="en-US" sz="2800">
                <a:solidFill>
                  <a:schemeClr val="accent1"/>
                </a:solidFill>
              </a:rPr>
              <a:t>1 dianugerahi Nobel, 3 merevolusi fisika.</a:t>
            </a:r>
          </a:p>
          <a:p>
            <a:pPr>
              <a:buFont typeface="Wingdings" pitchFamily="2" charset="2"/>
              <a:buNone/>
            </a:pPr>
            <a:r>
              <a:rPr lang="en-US" sz="2800">
                <a:solidFill>
                  <a:schemeClr val="accent1"/>
                </a:solidFill>
              </a:rPr>
              <a:t>Pada 1905 dia hanya seorang staf administrasi.</a:t>
            </a:r>
          </a:p>
        </p:txBody>
      </p:sp>
    </p:spTree>
  </p:cSld>
  <p:clrMapOvr>
    <a:masterClrMapping/>
  </p:clrMapOvr>
  <p:transition spd="slow">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4" name="Picture 2" descr="electron#2"/>
          <p:cNvPicPr>
            <a:picLocks noChangeAspect="1" noChangeArrowheads="1"/>
          </p:cNvPicPr>
          <p:nvPr/>
        </p:nvPicPr>
        <p:blipFill>
          <a:blip r:embed="rId2" cstate="print"/>
          <a:srcRect/>
          <a:stretch>
            <a:fillRect/>
          </a:stretch>
        </p:blipFill>
        <p:spPr bwMode="auto">
          <a:xfrm>
            <a:off x="4591050" y="1619250"/>
            <a:ext cx="4552950" cy="5238750"/>
          </a:xfrm>
          <a:prstGeom prst="rect">
            <a:avLst/>
          </a:prstGeom>
          <a:noFill/>
        </p:spPr>
      </p:pic>
      <p:sp>
        <p:nvSpPr>
          <p:cNvPr id="310275" name="Rectangle 3"/>
          <p:cNvSpPr>
            <a:spLocks noGrp="1" noChangeArrowheads="1"/>
          </p:cNvSpPr>
          <p:nvPr>
            <p:ph type="title"/>
          </p:nvPr>
        </p:nvSpPr>
        <p:spPr/>
        <p:txBody>
          <a:bodyPr/>
          <a:lstStyle/>
          <a:p>
            <a:r>
              <a:rPr lang="en-US" sz="4000"/>
              <a:t>5 makalah pada “anno mirabilus”</a:t>
            </a:r>
          </a:p>
        </p:txBody>
      </p:sp>
      <p:sp>
        <p:nvSpPr>
          <p:cNvPr id="310276" name="Rectangle 4"/>
          <p:cNvSpPr>
            <a:spLocks noGrp="1" noChangeArrowheads="1"/>
          </p:cNvSpPr>
          <p:nvPr>
            <p:ph type="body" idx="1"/>
          </p:nvPr>
        </p:nvSpPr>
        <p:spPr>
          <a:xfrm>
            <a:off x="1066800" y="1676400"/>
            <a:ext cx="3792538" cy="4776788"/>
          </a:xfrm>
        </p:spPr>
        <p:txBody>
          <a:bodyPr/>
          <a:lstStyle/>
          <a:p>
            <a:r>
              <a:rPr lang="en-US"/>
              <a:t>Efek fotolistrik</a:t>
            </a:r>
          </a:p>
          <a:p>
            <a:r>
              <a:rPr lang="en-US"/>
              <a:t>Teori Relativitas Khusus</a:t>
            </a:r>
          </a:p>
          <a:p>
            <a:r>
              <a:rPr lang="en-US"/>
              <a:t>Kesetaraan </a:t>
            </a:r>
            <a:br>
              <a:rPr lang="en-US"/>
            </a:br>
            <a:r>
              <a:rPr lang="en-US"/>
              <a:t>E = mc</a:t>
            </a:r>
            <a:r>
              <a:rPr lang="en-US" baseline="30000"/>
              <a:t>2</a:t>
            </a:r>
          </a:p>
          <a:p>
            <a:r>
              <a:rPr lang="en-US"/>
              <a:t>Teori Relativitas Umum</a:t>
            </a:r>
          </a:p>
          <a:p>
            <a:r>
              <a:rPr lang="en-US"/>
              <a:t>Gerak Brown</a:t>
            </a:r>
          </a:p>
        </p:txBody>
      </p:sp>
    </p:spTree>
  </p:cSld>
  <p:clrMapOvr>
    <a:masterClrMapping/>
  </p:clrMapOvr>
  <p:transition spd="slow">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a:t>Matrix penelitian</a:t>
            </a:r>
          </a:p>
        </p:txBody>
      </p:sp>
      <p:sp>
        <p:nvSpPr>
          <p:cNvPr id="308227" name="Rectangle 3"/>
          <p:cNvSpPr>
            <a:spLocks noGrp="1" noChangeArrowheads="1"/>
          </p:cNvSpPr>
          <p:nvPr>
            <p:ph type="body" sz="half" idx="1"/>
          </p:nvPr>
        </p:nvSpPr>
        <p:spPr/>
        <p:txBody>
          <a:bodyPr/>
          <a:lstStyle/>
          <a:p>
            <a:r>
              <a:rPr lang="en-US" sz="2800"/>
              <a:t>Kreativitas Ilmiah:</a:t>
            </a:r>
          </a:p>
          <a:p>
            <a:pPr lvl="1"/>
            <a:endParaRPr lang="en-US" sz="2400"/>
          </a:p>
        </p:txBody>
      </p:sp>
      <p:graphicFrame>
        <p:nvGraphicFramePr>
          <p:cNvPr id="308258" name="Group 34"/>
          <p:cNvGraphicFramePr>
            <a:graphicFrameLocks noGrp="1"/>
          </p:cNvGraphicFramePr>
          <p:nvPr>
            <p:ph sz="half" idx="2"/>
          </p:nvPr>
        </p:nvGraphicFramePr>
        <p:xfrm>
          <a:off x="971550" y="2349500"/>
          <a:ext cx="7986713" cy="4114800"/>
        </p:xfrm>
        <a:graphic>
          <a:graphicData uri="http://schemas.openxmlformats.org/drawingml/2006/table">
            <a:tbl>
              <a:tblPr/>
              <a:tblGrid>
                <a:gridCol w="1997075"/>
                <a:gridCol w="1997075"/>
                <a:gridCol w="1995488"/>
                <a:gridCol w="1997075"/>
              </a:tblGrid>
              <a:tr h="10287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innovatif</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800" b="0" i="0" u="none" strike="noStrike" cap="none" normalizeH="0" baseline="0" smtClean="0">
                          <a:ln>
                            <a:noFill/>
                          </a:ln>
                          <a:solidFill>
                            <a:srgbClr val="FF3300"/>
                          </a:solidFill>
                          <a:effectLst/>
                          <a:latin typeface="Arial" charset="0"/>
                        </a:rPr>
                        <a:t>7 Nobel</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800" b="0" i="0" u="none" strike="noStrike" cap="none" normalizeH="0" baseline="0" smtClean="0">
                          <a:ln>
                            <a:noFill/>
                          </a:ln>
                          <a:solidFill>
                            <a:srgbClr val="FF3300"/>
                          </a:solidFill>
                          <a:effectLst/>
                          <a:latin typeface="Arial" charset="0"/>
                        </a:rPr>
                        <a:t>8 Nobel</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800" b="0" i="0" u="none" strike="noStrike" cap="none" normalizeH="0" baseline="0" smtClean="0">
                          <a:ln>
                            <a:noFill/>
                          </a:ln>
                          <a:solidFill>
                            <a:srgbClr val="FF3300"/>
                          </a:solidFill>
                          <a:effectLst/>
                          <a:latin typeface="Arial" charset="0"/>
                        </a:rPr>
                        <a:t>9 Patent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r>
              <a:tr h="10287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modifikatif</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800" b="0" i="0" u="none" strike="noStrike" cap="none" normalizeH="0" baseline="0" smtClean="0">
                          <a:ln>
                            <a:noFill/>
                          </a:ln>
                          <a:solidFill>
                            <a:srgbClr val="FF3300"/>
                          </a:solidFill>
                          <a:effectLst/>
                          <a:latin typeface="Arial"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800" b="0" i="0" u="none" strike="noStrike" cap="none" normalizeH="0" baseline="0" smtClean="0">
                          <a:ln>
                            <a:noFill/>
                          </a:ln>
                          <a:solidFill>
                            <a:srgbClr val="FF3300"/>
                          </a:solidFill>
                          <a:effectLst/>
                          <a:latin typeface="Arial" charset="0"/>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800" b="0" i="0" u="none" strike="noStrike" cap="none" normalizeH="0" baseline="0" smtClean="0">
                          <a:ln>
                            <a:noFill/>
                          </a:ln>
                          <a:solidFill>
                            <a:srgbClr val="FF3300"/>
                          </a:solidFill>
                          <a:effectLst/>
                          <a:latin typeface="Arial" charset="0"/>
                        </a:rPr>
                        <a:t>6 Patent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r>
              <a:tr h="10287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aplikatif</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800" b="0" i="0" u="none" strike="noStrike" cap="none" normalizeH="0" baseline="0" smtClean="0">
                          <a:ln>
                            <a:noFill/>
                          </a:ln>
                          <a:solidFill>
                            <a:srgbClr val="FF3300"/>
                          </a:solidFill>
                          <a:effectLst/>
                          <a:latin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800" b="0" i="0" u="none" strike="noStrike" cap="none" normalizeH="0" baseline="0" smtClean="0">
                          <a:ln>
                            <a:noFill/>
                          </a:ln>
                          <a:solidFill>
                            <a:srgbClr val="FF3300"/>
                          </a:solidFill>
                          <a:effectLst/>
                          <a:latin typeface="Arial"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800" b="0" i="0" u="none" strike="noStrike" cap="none" normalizeH="0" baseline="0" smtClean="0">
                          <a:ln>
                            <a:noFill/>
                          </a:ln>
                          <a:solidFill>
                            <a:srgbClr val="FF3300"/>
                          </a:solidFill>
                          <a:effectLst/>
                          <a:latin typeface="Arial" charset="0"/>
                        </a:rPr>
                        <a:t>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r>
              <a:tr h="10287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500" b="0" i="0" u="none" strike="noStrike" cap="none" normalizeH="0" baseline="0" smtClean="0">
                          <a:ln>
                            <a:noFill/>
                          </a:ln>
                          <a:solidFill>
                            <a:schemeClr val="tx1"/>
                          </a:solidFill>
                          <a:effectLst/>
                          <a:latin typeface="Arial" charset="0"/>
                        </a:rPr>
                        <a:t>Kesulitan</a:t>
                      </a:r>
                    </a:p>
                    <a:p>
                      <a:pPr marL="0" marR="0" lvl="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500" b="0" i="0" u="none" strike="noStrike" cap="none" normalizeH="0" baseline="0" smtClean="0">
                          <a:ln>
                            <a:noFill/>
                          </a:ln>
                          <a:solidFill>
                            <a:schemeClr val="tx1"/>
                          </a:solidFill>
                          <a:effectLst/>
                          <a:latin typeface="Arial" charset="0"/>
                        </a:rPr>
                        <a:t>Jenis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observatif</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analitif</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Kreatif</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308257" name="Line 33"/>
          <p:cNvSpPr>
            <a:spLocks noChangeShapeType="1"/>
          </p:cNvSpPr>
          <p:nvPr/>
        </p:nvSpPr>
        <p:spPr bwMode="auto">
          <a:xfrm flipV="1">
            <a:off x="971550" y="5445125"/>
            <a:ext cx="2016125" cy="1008063"/>
          </a:xfrm>
          <a:prstGeom prst="line">
            <a:avLst/>
          </a:prstGeom>
          <a:noFill/>
          <a:ln w="9525">
            <a:solidFill>
              <a:schemeClr val="tx1"/>
            </a:solidFill>
            <a:miter lim="800000"/>
            <a:headEnd/>
            <a:tailEnd/>
          </a:ln>
          <a:effectLst/>
        </p:spPr>
        <p:txBody>
          <a:bodyPr wrap="none"/>
          <a:lstStyle/>
          <a:p>
            <a:endParaRPr lang="en-US"/>
          </a:p>
        </p:txBody>
      </p:sp>
    </p:spTree>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Rectangle 3"/>
          <p:cNvSpPr>
            <a:spLocks noGrp="1" noChangeArrowheads="1"/>
          </p:cNvSpPr>
          <p:nvPr>
            <p:ph type="body" idx="1"/>
          </p:nvPr>
        </p:nvSpPr>
        <p:spPr>
          <a:xfrm>
            <a:off x="1066800" y="1700213"/>
            <a:ext cx="7772400" cy="4608512"/>
          </a:xfrm>
        </p:spPr>
        <p:txBody>
          <a:bodyPr/>
          <a:lstStyle/>
          <a:p>
            <a:r>
              <a:rPr lang="sv-SE"/>
              <a:t>ada “perlawanan” sebagian mereka dengan membiarkan pembajakan karya berhak-cipta, misal buku / software.  </a:t>
            </a:r>
          </a:p>
          <a:p>
            <a:r>
              <a:rPr lang="sv-SE"/>
              <a:t>di sisi lain, </a:t>
            </a:r>
            <a:br>
              <a:rPr lang="sv-SE"/>
            </a:br>
            <a:r>
              <a:rPr lang="sv-SE"/>
              <a:t>negara-negara maju mengklaim, maraknya pelanggaran HAKI itu </a:t>
            </a:r>
            <a:br>
              <a:rPr lang="sv-SE"/>
            </a:br>
            <a:r>
              <a:rPr lang="sv-SE"/>
              <a:t>justru mematikan potensi teknologi suatu bangsa. </a:t>
            </a:r>
            <a:endParaRPr lang="en-US"/>
          </a:p>
        </p:txBody>
      </p:sp>
      <p:sp>
        <p:nvSpPr>
          <p:cNvPr id="252932" name="Rectangle 4"/>
          <p:cNvSpPr>
            <a:spLocks noGrp="1" noChangeArrowheads="1"/>
          </p:cNvSpPr>
          <p:nvPr>
            <p:ph type="title"/>
          </p:nvPr>
        </p:nvSpPr>
        <p:spPr/>
        <p:txBody>
          <a:bodyPr/>
          <a:lstStyle/>
          <a:p>
            <a:r>
              <a:rPr lang="en-US"/>
              <a:t>Karena itu …</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 calcmode="lin" valueType="num">
                                      <p:cBhvr additive="base">
                                        <p:cTn id="7" dur="500" fill="hold"/>
                                        <p:tgtEl>
                                          <p:spTgt spid="2529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29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2931">
                                            <p:txEl>
                                              <p:pRg st="1" end="1"/>
                                            </p:txEl>
                                          </p:spTgt>
                                        </p:tgtEl>
                                        <p:attrNameLst>
                                          <p:attrName>style.visibility</p:attrName>
                                        </p:attrNameLst>
                                      </p:cBhvr>
                                      <p:to>
                                        <p:strVal val="visible"/>
                                      </p:to>
                                    </p:set>
                                    <p:anim calcmode="lin" valueType="num">
                                      <p:cBhvr additive="base">
                                        <p:cTn id="13" dur="500" fill="hold"/>
                                        <p:tgtEl>
                                          <p:spTgt spid="2529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293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en-US" b="1">
                <a:solidFill>
                  <a:srgbClr val="FFFF00"/>
                </a:solidFill>
                <a:latin typeface="ZapfHumnst BT" pitchFamily="34" charset="0"/>
              </a:rPr>
              <a:t>Kreasi, invensi dan inovasi</a:t>
            </a:r>
          </a:p>
        </p:txBody>
      </p:sp>
      <p:sp>
        <p:nvSpPr>
          <p:cNvPr id="314371" name="Rectangle 3"/>
          <p:cNvSpPr>
            <a:spLocks noGrp="1" noChangeArrowheads="1"/>
          </p:cNvSpPr>
          <p:nvPr>
            <p:ph type="body" idx="1"/>
          </p:nvPr>
        </p:nvSpPr>
        <p:spPr/>
        <p:txBody>
          <a:bodyPr/>
          <a:lstStyle/>
          <a:p>
            <a:pPr>
              <a:lnSpc>
                <a:spcPct val="90000"/>
              </a:lnSpc>
              <a:buClr>
                <a:schemeClr val="folHlink"/>
              </a:buClr>
              <a:buFont typeface="Wingdings" pitchFamily="2" charset="2"/>
              <a:buChar char="v"/>
            </a:pPr>
            <a:r>
              <a:rPr lang="en-US" sz="2800">
                <a:solidFill>
                  <a:srgbClr val="FFFF00"/>
                </a:solidFill>
                <a:latin typeface="ZapfHumnst BT" pitchFamily="34" charset="0"/>
                <a:cs typeface="Times New Roman" pitchFamily="18" charset="0"/>
              </a:rPr>
              <a:t>Kreasi adalah hasil kemampuan pikiran, imajinasi, kecekatan, keterampilan atau keahlian yang dituangkan dalam bentuk khas, aseli dan bersifat pribadi. </a:t>
            </a:r>
          </a:p>
          <a:p>
            <a:pPr>
              <a:lnSpc>
                <a:spcPct val="90000"/>
              </a:lnSpc>
              <a:buClr>
                <a:schemeClr val="folHlink"/>
              </a:buClr>
              <a:buFont typeface="Wingdings" pitchFamily="2" charset="2"/>
              <a:buChar char="v"/>
            </a:pPr>
            <a:r>
              <a:rPr lang="en-US" sz="2800">
                <a:solidFill>
                  <a:srgbClr val="FFFF00"/>
                </a:solidFill>
                <a:latin typeface="ZapfHumnst BT" pitchFamily="34" charset="0"/>
                <a:cs typeface="Times New Roman" pitchFamily="18" charset="0"/>
              </a:rPr>
              <a:t>Invensi adalah suatu kegiatan untuk merealisasikan suatu ide (yaitu melalui kegiatan penelitian).</a:t>
            </a:r>
          </a:p>
          <a:p>
            <a:pPr>
              <a:lnSpc>
                <a:spcPct val="90000"/>
              </a:lnSpc>
              <a:buClr>
                <a:schemeClr val="folHlink"/>
              </a:buClr>
              <a:buFont typeface="Wingdings" pitchFamily="2" charset="2"/>
              <a:buChar char="v"/>
            </a:pPr>
            <a:r>
              <a:rPr lang="en-US" sz="2800">
                <a:solidFill>
                  <a:srgbClr val="FFFF00"/>
                </a:solidFill>
                <a:latin typeface="ZapfHumnst BT" pitchFamily="34" charset="0"/>
                <a:cs typeface="Times New Roman" pitchFamily="18" charset="0"/>
              </a:rPr>
              <a:t>Inovasi adalah suatu kegiatan untuk memanfaatkan suatu penemuan atau ide ke dalam produk yang memiliki nilai ekonomi.  </a:t>
            </a:r>
          </a:p>
          <a:p>
            <a:pPr>
              <a:lnSpc>
                <a:spcPct val="90000"/>
              </a:lnSpc>
              <a:buFont typeface="Wingdings" pitchFamily="2" charset="2"/>
              <a:buNone/>
            </a:pPr>
            <a:endParaRPr lang="en-US" sz="2800">
              <a:solidFill>
                <a:srgbClr val="FFFF00"/>
              </a:solidFill>
              <a:latin typeface="ZapfHumnst B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4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4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43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a:t>Nilai ekonomis …</a:t>
            </a:r>
          </a:p>
        </p:txBody>
      </p:sp>
      <p:sp>
        <p:nvSpPr>
          <p:cNvPr id="307203" name="Rectangle 3"/>
          <p:cNvSpPr>
            <a:spLocks noGrp="1" noChangeArrowheads="1"/>
          </p:cNvSpPr>
          <p:nvPr>
            <p:ph type="body" idx="1"/>
          </p:nvPr>
        </p:nvSpPr>
        <p:spPr/>
        <p:txBody>
          <a:bodyPr/>
          <a:lstStyle/>
          <a:p>
            <a:r>
              <a:rPr lang="sv-SE" sz="2800"/>
              <a:t>Nilai ekonomis karya intelektual sering tidak tergantung biaya pembuatannya.  </a:t>
            </a:r>
          </a:p>
          <a:p>
            <a:r>
              <a:rPr lang="sv-SE" sz="2800"/>
              <a:t>Penciptaan lagu atau software, terkadang hanya berbiaya kecil, namun memberi penghasilan sangat tinggi.  Margin profitnya jauh lebih tinggi dari margin pada industri manufaktur barang-barang fisik pada umumnya.</a:t>
            </a:r>
            <a:endParaRPr lang="en-US" sz="280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03">
                                            <p:txEl>
                                              <p:pRg st="0" end="0"/>
                                            </p:txEl>
                                          </p:spTgt>
                                        </p:tgtEl>
                                        <p:attrNameLst>
                                          <p:attrName>style.visibility</p:attrName>
                                        </p:attrNameLst>
                                      </p:cBhvr>
                                      <p:to>
                                        <p:strVal val="visible"/>
                                      </p:to>
                                    </p:set>
                                    <p:anim calcmode="lin" valueType="num">
                                      <p:cBhvr additive="base">
                                        <p:cTn id="7" dur="500" fill="hold"/>
                                        <p:tgtEl>
                                          <p:spTgt spid="307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03">
                                            <p:txEl>
                                              <p:pRg st="1" end="1"/>
                                            </p:txEl>
                                          </p:spTgt>
                                        </p:tgtEl>
                                        <p:attrNameLst>
                                          <p:attrName>style.visibility</p:attrName>
                                        </p:attrNameLst>
                                      </p:cBhvr>
                                      <p:to>
                                        <p:strVal val="visible"/>
                                      </p:to>
                                    </p:set>
                                    <p:anim calcmode="lin" valueType="num">
                                      <p:cBhvr additive="base">
                                        <p:cTn id="13" dur="500" fill="hold"/>
                                        <p:tgtEl>
                                          <p:spTgt spid="307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a:t>Bagaimana sharing investasi?</a:t>
            </a:r>
          </a:p>
        </p:txBody>
      </p:sp>
      <p:sp>
        <p:nvSpPr>
          <p:cNvPr id="273411" name="Rectangle 3"/>
          <p:cNvSpPr>
            <a:spLocks noGrp="1" noChangeArrowheads="1"/>
          </p:cNvSpPr>
          <p:nvPr>
            <p:ph type="body" idx="1"/>
          </p:nvPr>
        </p:nvSpPr>
        <p:spPr/>
        <p:txBody>
          <a:bodyPr/>
          <a:lstStyle/>
          <a:p>
            <a:pPr>
              <a:lnSpc>
                <a:spcPct val="90000"/>
              </a:lnSpc>
            </a:pPr>
            <a:r>
              <a:rPr lang="sv-SE" sz="2800"/>
              <a:t>Investor ingin yang diinvestasikan itu kembali.  </a:t>
            </a:r>
          </a:p>
          <a:p>
            <a:pPr>
              <a:lnSpc>
                <a:spcPct val="90000"/>
              </a:lnSpc>
            </a:pPr>
            <a:r>
              <a:rPr lang="sv-SE" sz="2800"/>
              <a:t>Dalam lingkup kecil, investor dapat menghitung penghematan yang dia dapatkan dengan karya intelektual itu.  </a:t>
            </a:r>
          </a:p>
          <a:p>
            <a:pPr>
              <a:lnSpc>
                <a:spcPct val="90000"/>
              </a:lnSpc>
            </a:pPr>
            <a:r>
              <a:rPr lang="sv-SE" sz="2800"/>
              <a:t>Namun dalam skala besar, hal itu sulit, karena benefit perusahaan juga terkait iklan, persaingan, perkembangan teknologi dan kondisi makro ekonomi lainnya.  </a:t>
            </a:r>
          </a:p>
          <a:p>
            <a:pPr>
              <a:lnSpc>
                <a:spcPct val="90000"/>
              </a:lnSpc>
            </a:pPr>
            <a:r>
              <a:rPr lang="sv-SE" sz="2800"/>
              <a:t>Bahkan dalam akuntansi saja, pembukuan asset karya intelektual itu tidak mudah.</a:t>
            </a:r>
            <a:endParaRPr lang="en-US" sz="280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3411">
                                            <p:txEl>
                                              <p:pRg st="0" end="0"/>
                                            </p:txEl>
                                          </p:spTgt>
                                        </p:tgtEl>
                                        <p:attrNameLst>
                                          <p:attrName>style.visibility</p:attrName>
                                        </p:attrNameLst>
                                      </p:cBhvr>
                                      <p:to>
                                        <p:strVal val="visible"/>
                                      </p:to>
                                    </p:set>
                                    <p:anim calcmode="lin" valueType="num">
                                      <p:cBhvr additive="base">
                                        <p:cTn id="7" dur="500" fill="hold"/>
                                        <p:tgtEl>
                                          <p:spTgt spid="273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3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3411">
                                            <p:txEl>
                                              <p:pRg st="1" end="1"/>
                                            </p:txEl>
                                          </p:spTgt>
                                        </p:tgtEl>
                                        <p:attrNameLst>
                                          <p:attrName>style.visibility</p:attrName>
                                        </p:attrNameLst>
                                      </p:cBhvr>
                                      <p:to>
                                        <p:strVal val="visible"/>
                                      </p:to>
                                    </p:set>
                                    <p:anim calcmode="lin" valueType="num">
                                      <p:cBhvr additive="base">
                                        <p:cTn id="13" dur="500" fill="hold"/>
                                        <p:tgtEl>
                                          <p:spTgt spid="273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3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3411">
                                            <p:txEl>
                                              <p:pRg st="2" end="2"/>
                                            </p:txEl>
                                          </p:spTgt>
                                        </p:tgtEl>
                                        <p:attrNameLst>
                                          <p:attrName>style.visibility</p:attrName>
                                        </p:attrNameLst>
                                      </p:cBhvr>
                                      <p:to>
                                        <p:strVal val="visible"/>
                                      </p:to>
                                    </p:set>
                                    <p:anim calcmode="lin" valueType="num">
                                      <p:cBhvr additive="base">
                                        <p:cTn id="19" dur="500" fill="hold"/>
                                        <p:tgtEl>
                                          <p:spTgt spid="273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3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3411">
                                            <p:txEl>
                                              <p:pRg st="3" end="3"/>
                                            </p:txEl>
                                          </p:spTgt>
                                        </p:tgtEl>
                                        <p:attrNameLst>
                                          <p:attrName>style.visibility</p:attrName>
                                        </p:attrNameLst>
                                      </p:cBhvr>
                                      <p:to>
                                        <p:strVal val="visible"/>
                                      </p:to>
                                    </p:set>
                                    <p:anim calcmode="lin" valueType="num">
                                      <p:cBhvr additive="base">
                                        <p:cTn id="25" dur="500" fill="hold"/>
                                        <p:tgtEl>
                                          <p:spTgt spid="273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3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sz="4000"/>
              <a:t>Hubungan penemuan </a:t>
            </a:r>
            <a:r>
              <a:rPr lang="en-US" sz="4000">
                <a:sym typeface="Wingdings" pitchFamily="2" charset="2"/>
              </a:rPr>
              <a:t>?? HAKI</a:t>
            </a:r>
            <a:endParaRPr lang="en-US" sz="4000"/>
          </a:p>
        </p:txBody>
      </p:sp>
      <p:sp>
        <p:nvSpPr>
          <p:cNvPr id="274435" name="Rectangle 3"/>
          <p:cNvSpPr>
            <a:spLocks noGrp="1" noChangeArrowheads="1"/>
          </p:cNvSpPr>
          <p:nvPr>
            <p:ph type="body" idx="1"/>
          </p:nvPr>
        </p:nvSpPr>
        <p:spPr/>
        <p:txBody>
          <a:bodyPr/>
          <a:lstStyle/>
          <a:p>
            <a:r>
              <a:rPr lang="sv-SE" sz="2800"/>
              <a:t>Di beberapa jenis produk memang ada hubungan antara peningkatan jumlah penemuan dengan introduksi rezim HAKI.</a:t>
            </a:r>
          </a:p>
          <a:p>
            <a:pPr>
              <a:buFont typeface="Wingdings" pitchFamily="2" charset="2"/>
              <a:buNone/>
            </a:pPr>
            <a:r>
              <a:rPr lang="sv-SE" sz="2800"/>
              <a:t>Namun ... </a:t>
            </a:r>
          </a:p>
          <a:p>
            <a:r>
              <a:rPr lang="sv-SE" sz="2800"/>
              <a:t>wajar bila makin hari makin banyak penemuan, karena memang elemen yang dapat dikombinasikan semakin banyak.</a:t>
            </a:r>
            <a:endParaRPr lang="en-US" sz="280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435">
                                            <p:txEl>
                                              <p:pRg st="0" end="0"/>
                                            </p:txEl>
                                          </p:spTgt>
                                        </p:tgtEl>
                                        <p:attrNameLst>
                                          <p:attrName>style.visibility</p:attrName>
                                        </p:attrNameLst>
                                      </p:cBhvr>
                                      <p:to>
                                        <p:strVal val="visible"/>
                                      </p:to>
                                    </p:set>
                                    <p:anim calcmode="lin" valueType="num">
                                      <p:cBhvr additive="base">
                                        <p:cTn id="7" dur="500" fill="hold"/>
                                        <p:tgtEl>
                                          <p:spTgt spid="274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4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4435">
                                            <p:txEl>
                                              <p:pRg st="1" end="1"/>
                                            </p:txEl>
                                          </p:spTgt>
                                        </p:tgtEl>
                                        <p:attrNameLst>
                                          <p:attrName>style.visibility</p:attrName>
                                        </p:attrNameLst>
                                      </p:cBhvr>
                                      <p:to>
                                        <p:strVal val="visible"/>
                                      </p:to>
                                    </p:set>
                                    <p:anim calcmode="lin" valueType="num">
                                      <p:cBhvr additive="base">
                                        <p:cTn id="13" dur="500" fill="hold"/>
                                        <p:tgtEl>
                                          <p:spTgt spid="274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4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4435">
                                            <p:txEl>
                                              <p:pRg st="2" end="2"/>
                                            </p:txEl>
                                          </p:spTgt>
                                        </p:tgtEl>
                                        <p:attrNameLst>
                                          <p:attrName>style.visibility</p:attrName>
                                        </p:attrNameLst>
                                      </p:cBhvr>
                                      <p:to>
                                        <p:strVal val="visible"/>
                                      </p:to>
                                    </p:set>
                                    <p:anim calcmode="lin" valueType="num">
                                      <p:cBhvr additive="base">
                                        <p:cTn id="19" dur="500" fill="hold"/>
                                        <p:tgtEl>
                                          <p:spTgt spid="274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4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a:t>Biaya …</a:t>
            </a:r>
          </a:p>
        </p:txBody>
      </p:sp>
      <p:sp>
        <p:nvSpPr>
          <p:cNvPr id="275459" name="Rectangle 3"/>
          <p:cNvSpPr>
            <a:spLocks noGrp="1" noChangeArrowheads="1"/>
          </p:cNvSpPr>
          <p:nvPr>
            <p:ph type="body" idx="1"/>
          </p:nvPr>
        </p:nvSpPr>
        <p:spPr>
          <a:xfrm>
            <a:off x="1066800" y="1676400"/>
            <a:ext cx="7772400" cy="4848225"/>
          </a:xfrm>
        </p:spPr>
        <p:txBody>
          <a:bodyPr/>
          <a:lstStyle/>
          <a:p>
            <a:pPr>
              <a:lnSpc>
                <a:spcPct val="90000"/>
              </a:lnSpc>
            </a:pPr>
            <a:r>
              <a:rPr lang="sv-SE" sz="2800"/>
              <a:t>Biaya yang “ditanggung pemegang HAKI” sering dipublikasikan.  </a:t>
            </a:r>
          </a:p>
          <a:p>
            <a:pPr lvl="1">
              <a:lnSpc>
                <a:spcPct val="90000"/>
              </a:lnSpc>
            </a:pPr>
            <a:r>
              <a:rPr lang="sv-SE" sz="2400"/>
              <a:t>BSA mengklaim bahwa di seluruh dunia pembajakan software telah merugikan para penciptanya senilai 29 Milyar Dollar.  </a:t>
            </a:r>
          </a:p>
          <a:p>
            <a:pPr lvl="1">
              <a:lnSpc>
                <a:spcPct val="90000"/>
              </a:lnSpc>
            </a:pPr>
            <a:endParaRPr lang="sv-SE" sz="2400"/>
          </a:p>
          <a:p>
            <a:pPr>
              <a:lnSpc>
                <a:spcPct val="90000"/>
              </a:lnSpc>
            </a:pPr>
            <a:r>
              <a:rPr lang="sv-SE" sz="2800"/>
              <a:t>Biaya yang ditanggung publik juga sulit dikuantifikasi.</a:t>
            </a:r>
          </a:p>
          <a:p>
            <a:pPr lvl="1">
              <a:lnSpc>
                <a:spcPct val="90000"/>
              </a:lnSpc>
            </a:pPr>
            <a:r>
              <a:rPr lang="sv-SE" sz="2400"/>
              <a:t>Tidak pernah dihitung kerugian pengguna akibat software yang dibeli legal namun tidak optimal.</a:t>
            </a:r>
          </a:p>
          <a:p>
            <a:pPr lvl="1">
              <a:lnSpc>
                <a:spcPct val="90000"/>
              </a:lnSpc>
            </a:pPr>
            <a:r>
              <a:rPr lang="sv-SE" sz="2400"/>
              <a:t>Berapa biaya akibat terhalangnya penggunaan teknologi yang dilindungi HAKI?</a:t>
            </a:r>
            <a:endParaRPr lang="en-US" sz="240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 calcmode="lin" valueType="num">
                                      <p:cBhvr additive="base">
                                        <p:cTn id="7" dur="500" fill="hold"/>
                                        <p:tgtEl>
                                          <p:spTgt spid="275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5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5459">
                                            <p:txEl>
                                              <p:pRg st="1" end="1"/>
                                            </p:txEl>
                                          </p:spTgt>
                                        </p:tgtEl>
                                        <p:attrNameLst>
                                          <p:attrName>style.visibility</p:attrName>
                                        </p:attrNameLst>
                                      </p:cBhvr>
                                      <p:to>
                                        <p:strVal val="visible"/>
                                      </p:to>
                                    </p:set>
                                    <p:anim calcmode="lin" valueType="num">
                                      <p:cBhvr additive="base">
                                        <p:cTn id="13" dur="500" fill="hold"/>
                                        <p:tgtEl>
                                          <p:spTgt spid="275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5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5459">
                                            <p:txEl>
                                              <p:pRg st="3" end="3"/>
                                            </p:txEl>
                                          </p:spTgt>
                                        </p:tgtEl>
                                        <p:attrNameLst>
                                          <p:attrName>style.visibility</p:attrName>
                                        </p:attrNameLst>
                                      </p:cBhvr>
                                      <p:to>
                                        <p:strVal val="visible"/>
                                      </p:to>
                                    </p:set>
                                    <p:anim calcmode="lin" valueType="num">
                                      <p:cBhvr additive="base">
                                        <p:cTn id="19" dur="500" fill="hold"/>
                                        <p:tgtEl>
                                          <p:spTgt spid="2754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5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5459">
                                            <p:txEl>
                                              <p:pRg st="4" end="4"/>
                                            </p:txEl>
                                          </p:spTgt>
                                        </p:tgtEl>
                                        <p:attrNameLst>
                                          <p:attrName>style.visibility</p:attrName>
                                        </p:attrNameLst>
                                      </p:cBhvr>
                                      <p:to>
                                        <p:strVal val="visible"/>
                                      </p:to>
                                    </p:set>
                                    <p:anim calcmode="lin" valueType="num">
                                      <p:cBhvr additive="base">
                                        <p:cTn id="25" dur="500" fill="hold"/>
                                        <p:tgtEl>
                                          <p:spTgt spid="27545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5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5459">
                                            <p:txEl>
                                              <p:pRg st="5" end="5"/>
                                            </p:txEl>
                                          </p:spTgt>
                                        </p:tgtEl>
                                        <p:attrNameLst>
                                          <p:attrName>style.visibility</p:attrName>
                                        </p:attrNameLst>
                                      </p:cBhvr>
                                      <p:to>
                                        <p:strVal val="visible"/>
                                      </p:to>
                                    </p:set>
                                    <p:anim calcmode="lin" valueType="num">
                                      <p:cBhvr additive="base">
                                        <p:cTn id="31" dur="500" fill="hold"/>
                                        <p:tgtEl>
                                          <p:spTgt spid="27545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54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a:solidFill>
                  <a:srgbClr val="FFFF00"/>
                </a:solidFill>
              </a:rPr>
              <a:t>Alexander Graham Bell</a:t>
            </a:r>
          </a:p>
        </p:txBody>
      </p:sp>
      <p:sp>
        <p:nvSpPr>
          <p:cNvPr id="317443" name="Rectangle 3"/>
          <p:cNvSpPr>
            <a:spLocks noGrp="1" noChangeArrowheads="1"/>
          </p:cNvSpPr>
          <p:nvPr>
            <p:ph type="body" sz="half" idx="1"/>
          </p:nvPr>
        </p:nvSpPr>
        <p:spPr>
          <a:xfrm>
            <a:off x="2971800" y="1828800"/>
            <a:ext cx="6019800" cy="4114800"/>
          </a:xfrm>
        </p:spPr>
        <p:txBody>
          <a:bodyPr/>
          <a:lstStyle/>
          <a:p>
            <a:r>
              <a:rPr lang="en-US" sz="2800">
                <a:solidFill>
                  <a:srgbClr val="FFFF00"/>
                </a:solidFill>
              </a:rPr>
              <a:t>Lahir 1847 di Edinburgh, Scotland</a:t>
            </a:r>
          </a:p>
          <a:p>
            <a:r>
              <a:rPr lang="en-US" sz="2800">
                <a:solidFill>
                  <a:srgbClr val="FFFF00"/>
                </a:solidFill>
              </a:rPr>
              <a:t>Pindah ke Kanada pada 1870.</a:t>
            </a:r>
          </a:p>
          <a:p>
            <a:r>
              <a:rPr lang="en-US" sz="2800">
                <a:solidFill>
                  <a:srgbClr val="FFFF00"/>
                </a:solidFill>
              </a:rPr>
              <a:t>Kemudian menetap di Boston AS.</a:t>
            </a:r>
          </a:p>
          <a:p>
            <a:r>
              <a:rPr lang="en-US" sz="2800">
                <a:solidFill>
                  <a:srgbClr val="FFFF00"/>
                </a:solidFill>
              </a:rPr>
              <a:t>Pada 1876 mendapatkan paten "electrical speech machine," </a:t>
            </a:r>
            <a:br>
              <a:rPr lang="en-US" sz="2800">
                <a:solidFill>
                  <a:srgbClr val="FFFF00"/>
                </a:solidFill>
              </a:rPr>
            </a:br>
            <a:r>
              <a:rPr lang="en-US" sz="2800">
                <a:solidFill>
                  <a:srgbClr val="FFFF00"/>
                </a:solidFill>
              </a:rPr>
              <a:t>yang sekarang dikenal dengan nama telepon</a:t>
            </a:r>
          </a:p>
        </p:txBody>
      </p:sp>
      <p:pic>
        <p:nvPicPr>
          <p:cNvPr id="317444" name="Picture 4" descr="bellsm"/>
          <p:cNvPicPr>
            <a:picLocks noChangeAspect="1" noChangeArrowheads="1"/>
          </p:cNvPicPr>
          <p:nvPr>
            <p:ph sz="half" idx="2"/>
          </p:nvPr>
        </p:nvPicPr>
        <p:blipFill>
          <a:blip r:embed="rId3" cstate="print"/>
          <a:srcRect/>
          <a:stretch>
            <a:fillRect/>
          </a:stretch>
        </p:blipFill>
        <p:spPr>
          <a:xfrm>
            <a:off x="0" y="2438400"/>
            <a:ext cx="3048000" cy="2457450"/>
          </a:xfrm>
          <a:noFill/>
          <a:ln/>
        </p:spPr>
      </p:pic>
    </p:spTree>
  </p:cSld>
  <p:clrMapOvr>
    <a:masterClrMapping/>
  </p:clrMapOvr>
  <p:transition spd="slow">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b="1">
                <a:solidFill>
                  <a:srgbClr val="FFFF00"/>
                </a:solidFill>
              </a:rPr>
              <a:t>Elisha Gray</a:t>
            </a:r>
          </a:p>
        </p:txBody>
      </p:sp>
      <p:sp>
        <p:nvSpPr>
          <p:cNvPr id="319491" name="Rectangle 3"/>
          <p:cNvSpPr>
            <a:spLocks noGrp="1" noChangeArrowheads="1" noTextEdit="1"/>
          </p:cNvSpPr>
          <p:nvPr>
            <p:ph type="clipArt" sz="half" idx="1"/>
          </p:nvPr>
        </p:nvSpPr>
        <p:spPr>
          <a:xfrm>
            <a:off x="1066800" y="1676400"/>
            <a:ext cx="3789363" cy="4114800"/>
          </a:xfrm>
        </p:spPr>
      </p:sp>
      <p:pic>
        <p:nvPicPr>
          <p:cNvPr id="319492" name="Picture 4"/>
          <p:cNvPicPr>
            <a:picLocks noChangeAspect="1" noChangeArrowheads="1"/>
          </p:cNvPicPr>
          <p:nvPr/>
        </p:nvPicPr>
        <p:blipFill>
          <a:blip r:embed="rId3" cstate="print"/>
          <a:srcRect/>
          <a:stretch>
            <a:fillRect/>
          </a:stretch>
        </p:blipFill>
        <p:spPr bwMode="auto">
          <a:xfrm>
            <a:off x="1187450" y="1700213"/>
            <a:ext cx="3290888" cy="4191000"/>
          </a:xfrm>
          <a:prstGeom prst="rect">
            <a:avLst/>
          </a:prstGeom>
          <a:noFill/>
          <a:ln w="9525">
            <a:noFill/>
            <a:miter lim="800000"/>
            <a:headEnd/>
            <a:tailEnd/>
          </a:ln>
          <a:effectLst/>
        </p:spPr>
      </p:pic>
      <p:sp>
        <p:nvSpPr>
          <p:cNvPr id="319493" name="Rectangle 5"/>
          <p:cNvSpPr>
            <a:spLocks noGrp="1" noChangeArrowheads="1"/>
          </p:cNvSpPr>
          <p:nvPr>
            <p:ph type="body" sz="half" idx="2"/>
          </p:nvPr>
        </p:nvSpPr>
        <p:spPr>
          <a:xfrm>
            <a:off x="5024438" y="1676400"/>
            <a:ext cx="3814762" cy="4114800"/>
          </a:xfrm>
        </p:spPr>
        <p:txBody>
          <a:bodyPr/>
          <a:lstStyle/>
          <a:p>
            <a:r>
              <a:rPr lang="en-US" sz="2800" b="1">
                <a:solidFill>
                  <a:srgbClr val="FFFF00"/>
                </a:solidFill>
                <a:latin typeface="Comic Sans MS" pitchFamily="66" charset="0"/>
              </a:rPr>
              <a:t>Ketiduran pada pagi yang sama</a:t>
            </a:r>
          </a:p>
          <a:p>
            <a:endParaRPr lang="en-US" sz="2800" b="1">
              <a:solidFill>
                <a:srgbClr val="FFFF00"/>
              </a:solidFill>
              <a:latin typeface="Comic Sans MS" pitchFamily="66" charset="0"/>
            </a:endParaRPr>
          </a:p>
          <a:p>
            <a:r>
              <a:rPr lang="en-US" sz="2800" b="1">
                <a:solidFill>
                  <a:srgbClr val="FFFF00"/>
                </a:solidFill>
                <a:latin typeface="Comic Sans MS" pitchFamily="66" charset="0"/>
              </a:rPr>
              <a:t>Mengajukan paten 3 jam setelah Bell</a:t>
            </a:r>
          </a:p>
        </p:txBody>
      </p:sp>
    </p:spTree>
  </p:cSld>
  <p:clrMapOvr>
    <a:masterClrMapping/>
  </p:clrMapOvr>
  <p:transition spd="slow">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Picture 2" descr="graycav"/>
          <p:cNvPicPr>
            <a:picLocks noChangeAspect="1" noChangeArrowheads="1"/>
          </p:cNvPicPr>
          <p:nvPr/>
        </p:nvPicPr>
        <p:blipFill>
          <a:blip r:embed="rId3" cstate="print"/>
          <a:srcRect/>
          <a:stretch>
            <a:fillRect/>
          </a:stretch>
        </p:blipFill>
        <p:spPr bwMode="auto">
          <a:xfrm>
            <a:off x="762000" y="623888"/>
            <a:ext cx="8077200" cy="5310187"/>
          </a:xfrm>
          <a:prstGeom prst="rect">
            <a:avLst/>
          </a:prstGeom>
          <a:noFill/>
        </p:spPr>
      </p:pic>
    </p:spTree>
  </p:cSld>
  <p:clrMapOvr>
    <a:masterClrMapping/>
  </p:clrMapOvr>
  <p:transition spd="slow">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ctrTitle"/>
          </p:nvPr>
        </p:nvSpPr>
        <p:spPr>
          <a:xfrm>
            <a:off x="685800" y="533400"/>
            <a:ext cx="7772400" cy="1736725"/>
          </a:xfrm>
        </p:spPr>
        <p:txBody>
          <a:bodyPr/>
          <a:lstStyle/>
          <a:p>
            <a:r>
              <a:rPr lang="en-US" sz="4800">
                <a:solidFill>
                  <a:srgbClr val="FFFF00"/>
                </a:solidFill>
              </a:rPr>
              <a:t>Antonio Meucci</a:t>
            </a:r>
            <a:br>
              <a:rPr lang="en-US" sz="4800">
                <a:solidFill>
                  <a:srgbClr val="FFFF00"/>
                </a:solidFill>
              </a:rPr>
            </a:br>
            <a:r>
              <a:rPr lang="en-US" sz="4800">
                <a:solidFill>
                  <a:srgbClr val="FFFF00"/>
                </a:solidFill>
              </a:rPr>
              <a:t>Penemu Telpon Pertama</a:t>
            </a:r>
            <a:r>
              <a:rPr lang="en-US" sz="3600"/>
              <a:t> </a:t>
            </a:r>
            <a:br>
              <a:rPr lang="en-US" sz="3600"/>
            </a:br>
            <a:endParaRPr lang="en-US" sz="3600"/>
          </a:p>
        </p:txBody>
      </p:sp>
      <p:pic>
        <p:nvPicPr>
          <p:cNvPr id="323587" name="Picture 3" descr="Meucci"/>
          <p:cNvPicPr>
            <a:picLocks noChangeAspect="1" noChangeArrowheads="1"/>
          </p:cNvPicPr>
          <p:nvPr/>
        </p:nvPicPr>
        <p:blipFill>
          <a:blip r:embed="rId3" cstate="print"/>
          <a:srcRect/>
          <a:stretch>
            <a:fillRect/>
          </a:stretch>
        </p:blipFill>
        <p:spPr bwMode="auto">
          <a:xfrm>
            <a:off x="1168400" y="3048000"/>
            <a:ext cx="2971800" cy="2946400"/>
          </a:xfrm>
          <a:prstGeom prst="rect">
            <a:avLst/>
          </a:prstGeom>
          <a:noFill/>
        </p:spPr>
      </p:pic>
      <p:pic>
        <p:nvPicPr>
          <p:cNvPr id="323588" name="Picture 4" descr="Meucci_2"/>
          <p:cNvPicPr>
            <a:picLocks noChangeAspect="1" noChangeArrowheads="1"/>
          </p:cNvPicPr>
          <p:nvPr/>
        </p:nvPicPr>
        <p:blipFill>
          <a:blip r:embed="rId4" cstate="print"/>
          <a:srcRect/>
          <a:stretch>
            <a:fillRect/>
          </a:stretch>
        </p:blipFill>
        <p:spPr bwMode="auto">
          <a:xfrm>
            <a:off x="4560888" y="2286000"/>
            <a:ext cx="3971925" cy="4214813"/>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ext Box 2"/>
          <p:cNvSpPr txBox="1">
            <a:spLocks noChangeArrowheads="1"/>
          </p:cNvSpPr>
          <p:nvPr/>
        </p:nvSpPr>
        <p:spPr bwMode="auto">
          <a:xfrm>
            <a:off x="1189038" y="1120775"/>
            <a:ext cx="7559675" cy="5045075"/>
          </a:xfrm>
          <a:prstGeom prst="rect">
            <a:avLst/>
          </a:prstGeom>
          <a:noFill/>
          <a:ln w="9525">
            <a:noFill/>
            <a:miter lim="800000"/>
            <a:headEnd/>
            <a:tailEnd/>
          </a:ln>
          <a:effectLst/>
        </p:spPr>
        <p:txBody>
          <a:bodyPr>
            <a:spAutoFit/>
          </a:bodyPr>
          <a:lstStyle/>
          <a:p>
            <a:pPr marL="288925" indent="-288925">
              <a:lnSpc>
                <a:spcPct val="80000"/>
              </a:lnSpc>
              <a:spcBef>
                <a:spcPct val="20000"/>
              </a:spcBef>
              <a:buClr>
                <a:schemeClr val="hlink"/>
              </a:buClr>
              <a:buFontTx/>
              <a:buChar char="•"/>
              <a:tabLst>
                <a:tab pos="396875" algn="l"/>
              </a:tabLst>
            </a:pPr>
            <a:r>
              <a:rPr lang="en-US" sz="2800" i="0">
                <a:latin typeface="Arial" charset="0"/>
                <a:ea typeface="Arial Unicode MS" pitchFamily="34" charset="-128"/>
                <a:cs typeface="Arial" charset="0"/>
              </a:rPr>
              <a:t>Meucci terobsesi dengan penggunaan listrik untuk pengobatan.</a:t>
            </a:r>
          </a:p>
          <a:p>
            <a:pPr marL="288925" indent="-288925">
              <a:buFontTx/>
              <a:buChar char="•"/>
              <a:tabLst>
                <a:tab pos="396875" algn="l"/>
              </a:tabLst>
            </a:pPr>
            <a:r>
              <a:rPr lang="en-US" sz="2800" i="0">
                <a:latin typeface="Arial" charset="0"/>
                <a:ea typeface="Arial Unicode MS" pitchFamily="34" charset="-128"/>
                <a:cs typeface="Arial" charset="0"/>
              </a:rPr>
              <a:t>Pada tahun 1850an ketika menyiapkan pengobatan, Meucci mendengar suara teman-nya melalui kawat tembaga. </a:t>
            </a:r>
          </a:p>
          <a:p>
            <a:pPr marL="288925" indent="-288925">
              <a:buFontTx/>
              <a:buChar char="•"/>
              <a:tabLst>
                <a:tab pos="396875" algn="l"/>
              </a:tabLst>
            </a:pPr>
            <a:r>
              <a:rPr lang="en-US" sz="2800" i="0">
                <a:latin typeface="Arial" charset="0"/>
                <a:ea typeface="Arial Unicode MS" pitchFamily="34" charset="-128"/>
                <a:cs typeface="Arial" charset="0"/>
              </a:rPr>
              <a:t>Pada tahun 1850 – 1862 Meucci menciptakan sedikitnya 30 model telpon namun terlalu miskin untuk mempatenkannya (biaya saat itu $ 250)</a:t>
            </a:r>
          </a:p>
          <a:p>
            <a:pPr marL="288925" indent="-288925">
              <a:buFontTx/>
              <a:buChar char="•"/>
              <a:tabLst>
                <a:tab pos="396875" algn="l"/>
              </a:tabLst>
            </a:pPr>
            <a:r>
              <a:rPr lang="en-US" sz="2800" i="0">
                <a:latin typeface="Arial" charset="0"/>
                <a:ea typeface="Arial Unicode MS" pitchFamily="34" charset="-128"/>
                <a:cs typeface="Arial" charset="0"/>
              </a:rPr>
              <a:t>11 Juni 2002 akhirnya Kongres AS mengakui bahwa Meucci adalah inventor pertama pesawat telpon. </a:t>
            </a:r>
          </a:p>
        </p:txBody>
      </p:sp>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US"/>
              <a:t>Sejarah HAKI - copyright</a:t>
            </a:r>
          </a:p>
        </p:txBody>
      </p:sp>
      <p:sp>
        <p:nvSpPr>
          <p:cNvPr id="291843" name="Rectangle 3"/>
          <p:cNvSpPr>
            <a:spLocks noGrp="1" noChangeArrowheads="1"/>
          </p:cNvSpPr>
          <p:nvPr>
            <p:ph type="body" idx="1"/>
          </p:nvPr>
        </p:nvSpPr>
        <p:spPr>
          <a:xfrm>
            <a:off x="1066800" y="1676400"/>
            <a:ext cx="7826375" cy="4848225"/>
          </a:xfrm>
        </p:spPr>
        <p:txBody>
          <a:bodyPr/>
          <a:lstStyle/>
          <a:p>
            <a:pPr>
              <a:lnSpc>
                <a:spcPct val="90000"/>
              </a:lnSpc>
            </a:pPr>
            <a:r>
              <a:rPr lang="en-US" sz="2800"/>
              <a:t>Hak cipta (Copyright) tidak ditemukan sampai munculnya mesin cetak dan meluasnya kemampuan membaca. </a:t>
            </a:r>
          </a:p>
          <a:p>
            <a:pPr>
              <a:lnSpc>
                <a:spcPct val="90000"/>
              </a:lnSpc>
            </a:pPr>
            <a:r>
              <a:rPr lang="en-US" sz="2800"/>
              <a:t>Konsep ini berasal dari Inggris sebagai reaksi dari monopoli percetakan di awal abad 18. </a:t>
            </a:r>
          </a:p>
          <a:p>
            <a:pPr>
              <a:lnSpc>
                <a:spcPct val="90000"/>
              </a:lnSpc>
            </a:pPr>
            <a:r>
              <a:rPr lang="en-US" sz="2800"/>
              <a:t>Raja Charles II dari Inggris sangat peduli dengan pengkopian buku-buku secara tidak fair (di mana pemilik mesin cetak sangat diuntungkan), kemudian menggunakan hak prerogatifnya untuk mengeluarkan Undang-undang Lisensi pada 1662.</a:t>
            </a:r>
          </a:p>
          <a:p>
            <a:pPr>
              <a:lnSpc>
                <a:spcPct val="90000"/>
              </a:lnSpc>
            </a:pPr>
            <a:endParaRPr lang="en-US" sz="2400"/>
          </a:p>
        </p:txBody>
      </p:sp>
    </p:spTree>
  </p:cSld>
  <p:clrMapOvr>
    <a:masterClrMapping/>
  </p:clrMapOvr>
  <p:transition spd="slow">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a:t>Di dunia …</a:t>
            </a:r>
          </a:p>
        </p:txBody>
      </p:sp>
      <p:sp>
        <p:nvSpPr>
          <p:cNvPr id="276483" name="Rectangle 3"/>
          <p:cNvSpPr>
            <a:spLocks noGrp="1" noChangeArrowheads="1"/>
          </p:cNvSpPr>
          <p:nvPr>
            <p:ph type="body" idx="1"/>
          </p:nvPr>
        </p:nvSpPr>
        <p:spPr/>
        <p:txBody>
          <a:bodyPr/>
          <a:lstStyle/>
          <a:p>
            <a:r>
              <a:rPr lang="sv-SE" sz="2800"/>
              <a:t>Hanya USA &amp; UK = IP netto winner </a:t>
            </a:r>
          </a:p>
          <a:p>
            <a:r>
              <a:rPr lang="sv-SE" sz="2800"/>
              <a:t>Ini dicoba diubah oleh negara-negara seperti China, India dan negara berkembang.</a:t>
            </a:r>
          </a:p>
          <a:p>
            <a:r>
              <a:rPr lang="sv-SE" sz="2800"/>
              <a:t>Namun “aksi perlawanan” bukan hanya tindakan di negara-negara berkembang.</a:t>
            </a:r>
          </a:p>
          <a:p>
            <a:r>
              <a:rPr lang="sv-SE" sz="2800"/>
              <a:t>Banyak kalangan dari negara maju sendiri yang akhirnya melihat ketimpangan rezim HAKI, dan berinisiatif membuat jalur alternatif. </a:t>
            </a:r>
            <a:endParaRPr lang="en-US" sz="2800"/>
          </a:p>
        </p:txBody>
      </p:sp>
    </p:spTree>
  </p:cSld>
  <p:clrMapOvr>
    <a:masterClrMapping/>
  </p:clrMapOvr>
  <p:transition spd="slow">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1295400" y="228600"/>
            <a:ext cx="6858000" cy="838200"/>
          </a:xfrm>
        </p:spPr>
        <p:txBody>
          <a:bodyPr/>
          <a:lstStyle/>
          <a:p>
            <a:r>
              <a:rPr lang="en-US">
                <a:solidFill>
                  <a:schemeClr val="tx1"/>
                </a:solidFill>
                <a:latin typeface="Tahoma" pitchFamily="34" charset="0"/>
              </a:rPr>
              <a:t>Hak Kekayaan Intelektual</a:t>
            </a:r>
          </a:p>
        </p:txBody>
      </p:sp>
      <p:sp>
        <p:nvSpPr>
          <p:cNvPr id="327683" name="Rectangle 3"/>
          <p:cNvSpPr>
            <a:spLocks noGrp="1" noChangeArrowheads="1"/>
          </p:cNvSpPr>
          <p:nvPr>
            <p:ph type="body" sz="half" idx="1"/>
          </p:nvPr>
        </p:nvSpPr>
        <p:spPr>
          <a:xfrm>
            <a:off x="444500" y="1219200"/>
            <a:ext cx="4343400" cy="4495800"/>
          </a:xfrm>
        </p:spPr>
        <p:txBody>
          <a:bodyPr/>
          <a:lstStyle/>
          <a:p>
            <a:r>
              <a:rPr lang="en-US" sz="2800">
                <a:latin typeface="Tahoma" pitchFamily="34" charset="0"/>
              </a:rPr>
              <a:t>Pada tingkat perusahaan, HKI makin penting</a:t>
            </a:r>
            <a:endParaRPr lang="en-US" sz="2800"/>
          </a:p>
          <a:p>
            <a:pPr lvl="1"/>
            <a:r>
              <a:rPr lang="en-US" sz="2400">
                <a:latin typeface="Tahoma" pitchFamily="34" charset="0"/>
              </a:rPr>
              <a:t>Th 1982 aset perusahaan AS terdiri dari 62% aset fisik dan 38% aset kekayaan intelektual</a:t>
            </a:r>
          </a:p>
          <a:p>
            <a:pPr lvl="1"/>
            <a:r>
              <a:rPr lang="en-US" sz="2400">
                <a:latin typeface="Tahoma" pitchFamily="34" charset="0"/>
              </a:rPr>
              <a:t>Th 2000 aset fisik 30% kekayaan intelektual 70% </a:t>
            </a:r>
          </a:p>
          <a:p>
            <a:pPr lvl="1">
              <a:buFont typeface="Wingdings" pitchFamily="2" charset="2"/>
              <a:buNone/>
            </a:pPr>
            <a:r>
              <a:rPr lang="en-US" sz="1800" b="1">
                <a:latin typeface="Tahoma" pitchFamily="34" charset="0"/>
              </a:rPr>
              <a:t>Sumber: Kamil Idris, Intellectual Property-A Power Tool For Economic Growth</a:t>
            </a:r>
          </a:p>
        </p:txBody>
      </p:sp>
      <p:graphicFrame>
        <p:nvGraphicFramePr>
          <p:cNvPr id="327684" name="Object 4"/>
          <p:cNvGraphicFramePr>
            <a:graphicFrameLocks noChangeAspect="1"/>
          </p:cNvGraphicFramePr>
          <p:nvPr>
            <p:ph type="chart" sz="half" idx="2"/>
          </p:nvPr>
        </p:nvGraphicFramePr>
        <p:xfrm>
          <a:off x="4572000" y="1828800"/>
          <a:ext cx="4343400" cy="5029200"/>
        </p:xfrm>
        <a:graphic>
          <a:graphicData uri="http://schemas.openxmlformats.org/presentationml/2006/ole">
            <p:oleObj spid="_x0000_s327684" name="Microsoft Graph Chart" r:id="rId4" imgW="3733800" imgH="4572000" progId="MSGraph.Chart.8">
              <p:embed followColorScheme="full"/>
            </p:oleObj>
          </a:graphicData>
        </a:graphic>
      </p:graphicFrame>
    </p:spTree>
  </p:cSld>
  <p:clrMapOvr>
    <a:masterClrMapping/>
  </p:clrMapOvr>
  <p:transition spd="slow">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a:solidFill>
                  <a:srgbClr val="FFFF00"/>
                </a:solidFill>
              </a:rPr>
              <a:t>Perlindungan HKI : investasi</a:t>
            </a:r>
          </a:p>
        </p:txBody>
      </p:sp>
      <p:sp>
        <p:nvSpPr>
          <p:cNvPr id="331779" name="Rectangle 3"/>
          <p:cNvSpPr>
            <a:spLocks noGrp="1" noChangeArrowheads="1"/>
          </p:cNvSpPr>
          <p:nvPr>
            <p:ph type="body" sz="half" idx="1"/>
          </p:nvPr>
        </p:nvSpPr>
        <p:spPr>
          <a:xfrm>
            <a:off x="1116013" y="1773238"/>
            <a:ext cx="4495800" cy="4419600"/>
          </a:xfrm>
        </p:spPr>
        <p:txBody>
          <a:bodyPr/>
          <a:lstStyle/>
          <a:p>
            <a:r>
              <a:rPr lang="en-US" sz="2800">
                <a:solidFill>
                  <a:srgbClr val="FFFF00"/>
                </a:solidFill>
              </a:rPr>
              <a:t>Pada tahun angg 1990 Texas Instrument Corp. melaporkan bahwa pendapatan dari royalti patennya melebihi pendapatan dari produksi </a:t>
            </a:r>
            <a:br>
              <a:rPr lang="en-US" sz="2800">
                <a:solidFill>
                  <a:srgbClr val="FFFF00"/>
                </a:solidFill>
              </a:rPr>
            </a:br>
            <a:r>
              <a:rPr lang="en-US" sz="2800" i="1">
                <a:solidFill>
                  <a:srgbClr val="FFFF00"/>
                </a:solidFill>
              </a:rPr>
              <a:t>(Glazier S. “Patent Strategies for Business)</a:t>
            </a:r>
          </a:p>
        </p:txBody>
      </p:sp>
      <p:graphicFrame>
        <p:nvGraphicFramePr>
          <p:cNvPr id="331780" name="Object 4"/>
          <p:cNvGraphicFramePr>
            <a:graphicFrameLocks noChangeAspect="1"/>
          </p:cNvGraphicFramePr>
          <p:nvPr>
            <p:ph type="clipArt" sz="half" idx="2"/>
          </p:nvPr>
        </p:nvGraphicFramePr>
        <p:xfrm>
          <a:off x="4953000" y="2286000"/>
          <a:ext cx="3810000" cy="3435350"/>
        </p:xfrm>
        <a:graphic>
          <a:graphicData uri="http://schemas.openxmlformats.org/presentationml/2006/ole">
            <p:oleObj spid="_x0000_s331780" name="Clip" r:id="rId4" imgW="3717360" imgH="3352320" progId="MS_ClipArt_Gallery.2">
              <p:embed/>
            </p:oleObj>
          </a:graphicData>
        </a:graphic>
      </p:graphicFrame>
    </p:spTree>
  </p:cSld>
  <p:clrMapOvr>
    <a:masterClrMapping/>
  </p:clrMapOvr>
  <p:transition spd="slow">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sv-SE"/>
              <a:t>Wilhelm Conrad Roentgen</a:t>
            </a:r>
            <a:endParaRPr lang="en-US"/>
          </a:p>
        </p:txBody>
      </p:sp>
      <p:sp>
        <p:nvSpPr>
          <p:cNvPr id="277507" name="Rectangle 3"/>
          <p:cNvSpPr>
            <a:spLocks noGrp="1" noChangeArrowheads="1"/>
          </p:cNvSpPr>
          <p:nvPr>
            <p:ph type="body" idx="1"/>
          </p:nvPr>
        </p:nvSpPr>
        <p:spPr/>
        <p:txBody>
          <a:bodyPr/>
          <a:lstStyle/>
          <a:p>
            <a:r>
              <a:rPr lang="sv-SE" sz="2800"/>
              <a:t>penemu X-Ray dari Jerman, </a:t>
            </a:r>
            <a:br>
              <a:rPr lang="sv-SE" sz="2800"/>
            </a:br>
            <a:r>
              <a:rPr lang="sv-SE" sz="2800"/>
              <a:t>menolak mempatenkan penemuannya, karena ingin mewakafkan mesin itu </a:t>
            </a:r>
            <a:br>
              <a:rPr lang="sv-SE" sz="2800"/>
            </a:br>
            <a:r>
              <a:rPr lang="sv-SE" sz="2800"/>
              <a:t>bagi kemanusiaan.</a:t>
            </a:r>
            <a:endParaRPr lang="en-US" sz="2800"/>
          </a:p>
        </p:txBody>
      </p:sp>
    </p:spTree>
  </p:cSld>
  <p:clrMapOvr>
    <a:masterClrMapping/>
  </p:clrMapOvr>
  <p:transition spd="slow">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1" name="Rectangle 3"/>
          <p:cNvSpPr>
            <a:spLocks noGrp="1" noChangeArrowheads="1"/>
          </p:cNvSpPr>
          <p:nvPr>
            <p:ph type="body" idx="1"/>
          </p:nvPr>
        </p:nvSpPr>
        <p:spPr>
          <a:xfrm>
            <a:off x="1066800" y="1676400"/>
            <a:ext cx="7772400" cy="4848225"/>
          </a:xfrm>
        </p:spPr>
        <p:txBody>
          <a:bodyPr/>
          <a:lstStyle/>
          <a:p>
            <a:pPr>
              <a:lnSpc>
                <a:spcPct val="80000"/>
              </a:lnSpc>
            </a:pPr>
            <a:r>
              <a:rPr lang="en-US" sz="2800"/>
              <a:t>Di bidang software, muncul Open Source Society dan Free Software Foundation.  </a:t>
            </a:r>
          </a:p>
          <a:p>
            <a:pPr>
              <a:lnSpc>
                <a:spcPct val="80000"/>
              </a:lnSpc>
            </a:pPr>
            <a:r>
              <a:rPr lang="en-US" sz="2800"/>
              <a:t>Software bebas copy (copyleft     ) seperti Linux dengan segala aplikasinya sudah mengkhawatirkan Microsoft, sampai Microsoft di Rusia, Cina, India dan Thailand menawarkan harga </a:t>
            </a:r>
            <a:br>
              <a:rPr lang="en-US" sz="2800"/>
            </a:br>
            <a:r>
              <a:rPr lang="en-US" sz="2800"/>
              <a:t>super murah kepada instansi pemerintah.</a:t>
            </a:r>
          </a:p>
          <a:p>
            <a:pPr>
              <a:lnSpc>
                <a:spcPct val="80000"/>
              </a:lnSpc>
            </a:pPr>
            <a:r>
              <a:rPr lang="en-US" sz="2800"/>
              <a:t>FOSS dibiayai oleh orang-orang yang hidup sebagai peneliti yang dibayar pemerintah atau sebagai konsultan.  Mereka tidak hidup dari menjual software.</a:t>
            </a:r>
          </a:p>
        </p:txBody>
      </p:sp>
      <p:sp>
        <p:nvSpPr>
          <p:cNvPr id="278530" name="Rectangle 2"/>
          <p:cNvSpPr>
            <a:spLocks noGrp="1" noChangeArrowheads="1"/>
          </p:cNvSpPr>
          <p:nvPr>
            <p:ph type="title"/>
          </p:nvPr>
        </p:nvSpPr>
        <p:spPr/>
        <p:txBody>
          <a:bodyPr/>
          <a:lstStyle/>
          <a:p>
            <a:r>
              <a:rPr lang="en-US" sz="4000"/>
              <a:t>FOSS </a:t>
            </a:r>
            <a:r>
              <a:rPr lang="en-US" sz="3000"/>
              <a:t>(Free &amp; Open Source Software)</a:t>
            </a:r>
          </a:p>
        </p:txBody>
      </p:sp>
      <p:pic>
        <p:nvPicPr>
          <p:cNvPr id="278533" name="Picture 5"/>
          <p:cNvPicPr>
            <a:picLocks noChangeAspect="1" noChangeArrowheads="1"/>
          </p:cNvPicPr>
          <p:nvPr/>
        </p:nvPicPr>
        <p:blipFill>
          <a:blip r:embed="rId2" cstate="print"/>
          <a:srcRect/>
          <a:stretch>
            <a:fillRect/>
          </a:stretch>
        </p:blipFill>
        <p:spPr bwMode="auto">
          <a:xfrm>
            <a:off x="6372225" y="2420938"/>
            <a:ext cx="411163" cy="431800"/>
          </a:xfrm>
          <a:prstGeom prst="rect">
            <a:avLst/>
          </a:prstGeom>
          <a:noFill/>
          <a:ln w="9525">
            <a:noFill/>
            <a:miter lim="800000"/>
            <a:headEnd/>
            <a:tailEnd/>
          </a:ln>
          <a:effectLst/>
        </p:spPr>
      </p:pic>
    </p:spTree>
  </p:cSld>
  <p:clrMapOvr>
    <a:masterClrMapping/>
  </p:clrMapOvr>
  <p:transition spd="slow">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US"/>
              <a:t>WIPO …</a:t>
            </a:r>
          </a:p>
        </p:txBody>
      </p:sp>
      <p:sp>
        <p:nvSpPr>
          <p:cNvPr id="279555" name="Rectangle 3"/>
          <p:cNvSpPr>
            <a:spLocks noGrp="1" noChangeArrowheads="1"/>
          </p:cNvSpPr>
          <p:nvPr>
            <p:ph type="body" idx="1"/>
          </p:nvPr>
        </p:nvSpPr>
        <p:spPr/>
        <p:txBody>
          <a:bodyPr/>
          <a:lstStyle/>
          <a:p>
            <a:r>
              <a:rPr lang="en-US" sz="2800"/>
              <a:t>World Intelectual Property Organizaiton (WIPO) sendiri telah mengkritik dirinya.</a:t>
            </a:r>
          </a:p>
          <a:p>
            <a:r>
              <a:rPr lang="en-US" sz="2800"/>
              <a:t>Deklarasi Geneva WIPO 2004:</a:t>
            </a:r>
            <a:br>
              <a:rPr lang="en-US" sz="2800"/>
            </a:br>
            <a:r>
              <a:rPr lang="en-US" sz="2800"/>
              <a:t>WIPO dianjurkan fokus lebih banyak pada kebutuhan negara bekembang dan untuk melihat HAKI sebagai salah satu dari banyak alat untuk pembangunan, dan bukan berhenti pada dirinya sendiri.</a:t>
            </a:r>
          </a:p>
        </p:txBody>
      </p:sp>
    </p:spTree>
  </p:cSld>
  <p:clrMapOvr>
    <a:masterClrMapping/>
  </p:clrMapOvr>
  <p:transition spd="slow">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Masalahnya …</a:t>
            </a:r>
          </a:p>
        </p:txBody>
      </p:sp>
      <p:sp>
        <p:nvSpPr>
          <p:cNvPr id="280579" name="Rectangle 3"/>
          <p:cNvSpPr>
            <a:spLocks noGrp="1" noChangeArrowheads="1"/>
          </p:cNvSpPr>
          <p:nvPr>
            <p:ph type="body" idx="1"/>
          </p:nvPr>
        </p:nvSpPr>
        <p:spPr/>
        <p:txBody>
          <a:bodyPr/>
          <a:lstStyle/>
          <a:p>
            <a:r>
              <a:rPr lang="en-US" sz="2800"/>
              <a:t>bagi negeri-negeri muslim, </a:t>
            </a:r>
            <a:br>
              <a:rPr lang="en-US" sz="2800"/>
            </a:br>
            <a:r>
              <a:rPr lang="en-US" sz="2800"/>
              <a:t>lepas dari soal pro atau kontra rezim HAKI, sudahkah politik teknologi mereka efektif?  </a:t>
            </a:r>
          </a:p>
          <a:p>
            <a:r>
              <a:rPr lang="en-US" sz="2800"/>
              <a:t>Sudahkan ilmuwan mereka dihargai lebih dari artis, olahragawan atau politisi?  </a:t>
            </a:r>
          </a:p>
          <a:p>
            <a:r>
              <a:rPr lang="sv-SE" sz="2800"/>
              <a:t>Sudahkah teknolog mereka berkarya untuk memiliki kemerdekaan teknologi, </a:t>
            </a:r>
            <a:br>
              <a:rPr lang="sv-SE" sz="2800"/>
            </a:br>
            <a:r>
              <a:rPr lang="sv-SE" sz="2800"/>
              <a:t>dan bukan sekedar corong produk ber-HAKI dari negara-negara maju? </a:t>
            </a:r>
            <a:endParaRPr lang="en-US" sz="280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anim calcmode="lin" valueType="num">
                                      <p:cBhvr additive="base">
                                        <p:cTn id="7" dur="500" fill="hold"/>
                                        <p:tgtEl>
                                          <p:spTgt spid="280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0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0579">
                                            <p:txEl>
                                              <p:pRg st="1" end="1"/>
                                            </p:txEl>
                                          </p:spTgt>
                                        </p:tgtEl>
                                        <p:attrNameLst>
                                          <p:attrName>style.visibility</p:attrName>
                                        </p:attrNameLst>
                                      </p:cBhvr>
                                      <p:to>
                                        <p:strVal val="visible"/>
                                      </p:to>
                                    </p:set>
                                    <p:anim calcmode="lin" valueType="num">
                                      <p:cBhvr additive="base">
                                        <p:cTn id="13" dur="500" fill="hold"/>
                                        <p:tgtEl>
                                          <p:spTgt spid="280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0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0579">
                                            <p:txEl>
                                              <p:pRg st="2" end="2"/>
                                            </p:txEl>
                                          </p:spTgt>
                                        </p:tgtEl>
                                        <p:attrNameLst>
                                          <p:attrName>style.visibility</p:attrName>
                                        </p:attrNameLst>
                                      </p:cBhvr>
                                      <p:to>
                                        <p:strVal val="visible"/>
                                      </p:to>
                                    </p:set>
                                    <p:anim calcmode="lin" valueType="num">
                                      <p:cBhvr additive="base">
                                        <p:cTn id="19" dur="500" fill="hold"/>
                                        <p:tgtEl>
                                          <p:spTgt spid="280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05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ctrTitle"/>
          </p:nvPr>
        </p:nvSpPr>
        <p:spPr/>
        <p:txBody>
          <a:bodyPr/>
          <a:lstStyle/>
          <a:p>
            <a:r>
              <a:rPr lang="en-US"/>
              <a:t>Sedikit dari sisi Fiqh</a:t>
            </a:r>
          </a:p>
        </p:txBody>
      </p:sp>
      <p:sp>
        <p:nvSpPr>
          <p:cNvPr id="335875" name="Rectangle 3"/>
          <p:cNvSpPr>
            <a:spLocks noGrp="1" noChangeArrowheads="1"/>
          </p:cNvSpPr>
          <p:nvPr>
            <p:ph type="subTitle" idx="1"/>
          </p:nvPr>
        </p:nvSpPr>
        <p:spPr/>
        <p:txBody>
          <a:bodyPr/>
          <a:lstStyle/>
          <a:p>
            <a:endParaRPr lang="en-US"/>
          </a:p>
        </p:txBody>
      </p:sp>
    </p:spTree>
  </p:cSld>
  <p:clrMapOvr>
    <a:masterClrMapping/>
  </p:clrMapOvr>
  <p:transition spd="slow">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US"/>
              <a:t>Fiqh tentang Mass-duplicator?</a:t>
            </a:r>
          </a:p>
        </p:txBody>
      </p:sp>
      <p:sp>
        <p:nvSpPr>
          <p:cNvPr id="281603" name="Rectangle 3"/>
          <p:cNvSpPr>
            <a:spLocks noGrp="1" noChangeArrowheads="1"/>
          </p:cNvSpPr>
          <p:nvPr>
            <p:ph type="body" idx="1"/>
          </p:nvPr>
        </p:nvSpPr>
        <p:spPr/>
        <p:txBody>
          <a:bodyPr/>
          <a:lstStyle/>
          <a:p>
            <a:r>
              <a:rPr lang="en-US"/>
              <a:t>Mass-duplicator (mesin cetak, fotocopy, CD-burner/printer, mass-production) </a:t>
            </a:r>
            <a:br>
              <a:rPr lang="en-US"/>
            </a:br>
            <a:r>
              <a:rPr lang="en-US"/>
              <a:t>dari zaman Nabi hingga berabad-abad belum ada, sehingga fakta persoalan ini belum pernah dihadapi para mujtahid.</a:t>
            </a:r>
          </a:p>
          <a:p>
            <a:r>
              <a:rPr lang="en-US"/>
              <a:t>Para pakar fiqh perlu duduk bersama untuk menjelaskan antara hukum </a:t>
            </a:r>
            <a:br>
              <a:rPr lang="en-US"/>
            </a:br>
            <a:r>
              <a:rPr lang="en-US"/>
              <a:t>“jual beli” vs “lisensi” (=izin memakai).</a:t>
            </a:r>
          </a:p>
        </p:txBody>
      </p:sp>
    </p:spTree>
  </p:cSld>
  <p:clrMapOvr>
    <a:masterClrMapping/>
  </p:clrMapOvr>
  <p:transition spd="slow">
    <p:zo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a:t>Fiqh</a:t>
            </a:r>
          </a:p>
        </p:txBody>
      </p:sp>
      <p:sp>
        <p:nvSpPr>
          <p:cNvPr id="282627" name="Rectangle 3"/>
          <p:cNvSpPr>
            <a:spLocks noGrp="1" noChangeArrowheads="1"/>
          </p:cNvSpPr>
          <p:nvPr>
            <p:ph type="body" idx="1"/>
          </p:nvPr>
        </p:nvSpPr>
        <p:spPr/>
        <p:txBody>
          <a:bodyPr/>
          <a:lstStyle/>
          <a:p>
            <a:r>
              <a:rPr lang="en-US"/>
              <a:t>Secara syar’i, orang yang meminjamkan (memberi izin pakai) atau menyewakan (meminjamkan dengan imbalan) boleh memberikan sejumlah syarat, misalnya tidak dipinjamkan lagi ke orang lain, tidak dipakai keluar daerah, dsb.</a:t>
            </a:r>
          </a:p>
        </p:txBody>
      </p:sp>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a:t>Illustrasi - buku</a:t>
            </a:r>
          </a:p>
        </p:txBody>
      </p:sp>
      <p:sp>
        <p:nvSpPr>
          <p:cNvPr id="289795" name="Rectangle 3"/>
          <p:cNvSpPr>
            <a:spLocks noGrp="1" noChangeArrowheads="1"/>
          </p:cNvSpPr>
          <p:nvPr>
            <p:ph type="body" idx="1"/>
          </p:nvPr>
        </p:nvSpPr>
        <p:spPr>
          <a:xfrm>
            <a:off x="1066800" y="1676400"/>
            <a:ext cx="7772400" cy="4776788"/>
          </a:xfrm>
        </p:spPr>
        <p:txBody>
          <a:bodyPr/>
          <a:lstStyle/>
          <a:p>
            <a:r>
              <a:rPr lang="en-US"/>
              <a:t>Untuk menulis sebuah buku bermutu, setebal 300 halaman, seorang ilmuwan harus meluangkan waktu dan tenaganya serta fokus selama 1 tahun.</a:t>
            </a:r>
          </a:p>
          <a:p>
            <a:r>
              <a:rPr lang="en-US"/>
              <a:t>Untuk biaya hidup keluarganya setahun:</a:t>
            </a:r>
            <a:br>
              <a:rPr lang="en-US"/>
            </a:br>
            <a:r>
              <a:rPr lang="en-US"/>
              <a:t>Rp. 4 juta x 12 bln = Rp. 48 juta ++</a:t>
            </a:r>
          </a:p>
          <a:p>
            <a:r>
              <a:rPr lang="en-US"/>
              <a:t>Bila buku itu dicetak 3000 exemplar, maka tiap bukunya dapat dijual seharga Rp. 50.000 / copy.</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anim calcmode="lin" valueType="num">
                                      <p:cBhvr additive="base">
                                        <p:cTn id="7" dur="500" fill="hold"/>
                                        <p:tgtEl>
                                          <p:spTgt spid="289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9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9795">
                                            <p:txEl>
                                              <p:pRg st="1" end="1"/>
                                            </p:txEl>
                                          </p:spTgt>
                                        </p:tgtEl>
                                        <p:attrNameLst>
                                          <p:attrName>style.visibility</p:attrName>
                                        </p:attrNameLst>
                                      </p:cBhvr>
                                      <p:to>
                                        <p:strVal val="visible"/>
                                      </p:to>
                                    </p:set>
                                    <p:anim calcmode="lin" valueType="num">
                                      <p:cBhvr additive="base">
                                        <p:cTn id="13" dur="500" fill="hold"/>
                                        <p:tgtEl>
                                          <p:spTgt spid="289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9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9795">
                                            <p:txEl>
                                              <p:pRg st="2" end="2"/>
                                            </p:txEl>
                                          </p:spTgt>
                                        </p:tgtEl>
                                        <p:attrNameLst>
                                          <p:attrName>style.visibility</p:attrName>
                                        </p:attrNameLst>
                                      </p:cBhvr>
                                      <p:to>
                                        <p:strVal val="visible"/>
                                      </p:to>
                                    </p:set>
                                    <p:anim calcmode="lin" valueType="num">
                                      <p:cBhvr additive="base">
                                        <p:cTn id="19" dur="500" fill="hold"/>
                                        <p:tgtEl>
                                          <p:spTgt spid="289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97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US"/>
              <a:t>Jual beli ≠ Lisensi</a:t>
            </a:r>
          </a:p>
        </p:txBody>
      </p:sp>
      <p:sp>
        <p:nvSpPr>
          <p:cNvPr id="283651" name="Rectangle 3"/>
          <p:cNvSpPr>
            <a:spLocks noGrp="1" noChangeArrowheads="1"/>
          </p:cNvSpPr>
          <p:nvPr>
            <p:ph type="body" idx="1"/>
          </p:nvPr>
        </p:nvSpPr>
        <p:spPr/>
        <p:txBody>
          <a:bodyPr/>
          <a:lstStyle/>
          <a:p>
            <a:r>
              <a:rPr lang="en-US"/>
              <a:t>“Membeli” karya cipta sebenarnya lebih tepat disebut “membayar izin pakai” suatu karya cipta untuk waktu tertentu.</a:t>
            </a:r>
          </a:p>
          <a:p>
            <a:r>
              <a:rPr lang="en-US"/>
              <a:t>Membeli karya cipta yang sesungguhnya adalah “membeli total” seluruh hak, dan berarti mengganti keseluruhan biaya investasi.</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3651">
                                            <p:txEl>
                                              <p:pRg st="1" end="1"/>
                                            </p:txEl>
                                          </p:spTgt>
                                        </p:tgtEl>
                                        <p:attrNameLst>
                                          <p:attrName>style.visibility</p:attrName>
                                        </p:attrNameLst>
                                      </p:cBhvr>
                                      <p:to>
                                        <p:strVal val="visible"/>
                                      </p:to>
                                    </p:set>
                                    <p:anim calcmode="lin" valueType="num">
                                      <p:cBhvr additive="base">
                                        <p:cTn id="13" dur="500" fill="hold"/>
                                        <p:tgtEl>
                                          <p:spTgt spid="283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36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r>
              <a:rPr lang="en-US" sz="4000"/>
              <a:t>Melempar produk ke pasaran </a:t>
            </a:r>
            <a:br>
              <a:rPr lang="en-US" sz="4000"/>
            </a:br>
            <a:r>
              <a:rPr lang="en-US" sz="4000"/>
              <a:t>≠ Mengumumkan</a:t>
            </a:r>
          </a:p>
        </p:txBody>
      </p:sp>
      <p:sp>
        <p:nvSpPr>
          <p:cNvPr id="334851" name="Rectangle 3"/>
          <p:cNvSpPr>
            <a:spLocks noGrp="1" noChangeArrowheads="1"/>
          </p:cNvSpPr>
          <p:nvPr>
            <p:ph type="body" idx="1"/>
          </p:nvPr>
        </p:nvSpPr>
        <p:spPr>
          <a:xfrm>
            <a:off x="1066800" y="1676400"/>
            <a:ext cx="7772400" cy="5181600"/>
          </a:xfrm>
        </p:spPr>
        <p:txBody>
          <a:bodyPr/>
          <a:lstStyle/>
          <a:p>
            <a:r>
              <a:rPr lang="en-US" sz="2800"/>
              <a:t>Pada era pra mass-duplicator, apa yang diumumkan menjadi milik publik (public domain).  Siapapun boleh menggunakannya.</a:t>
            </a:r>
          </a:p>
          <a:p>
            <a:r>
              <a:rPr lang="en-US" sz="2800"/>
              <a:t>Setelah adanya mass-duplicator, melempar produk ke public (publicly avaiblabe) tidak berarti menjadi public domain yang </a:t>
            </a:r>
            <a:br>
              <a:rPr lang="en-US" sz="2800"/>
            </a:br>
            <a:r>
              <a:rPr lang="en-US" sz="2800"/>
              <a:t>(boleh diduplikasi secara komersial).</a:t>
            </a:r>
          </a:p>
          <a:p>
            <a:r>
              <a:rPr lang="en-US" sz="2800"/>
              <a:t>Yang tetap boleh adalah mengulangi dengan usaha sendiri untuk keperluan non komersial, misalnya: mengulangi berita yang dibaca, lagu yang dinyanyikan penyanyi, dsb.</a:t>
            </a:r>
          </a:p>
        </p:txBody>
      </p:sp>
    </p:spTree>
  </p:cSld>
  <p:clrMapOvr>
    <a:masterClrMapping/>
  </p:clrMapOvr>
  <p:transition spd="slow">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a:t>Dari sisi pebisnis software</a:t>
            </a:r>
          </a:p>
        </p:txBody>
      </p:sp>
      <p:sp>
        <p:nvSpPr>
          <p:cNvPr id="336899" name="Rectangle 3"/>
          <p:cNvSpPr>
            <a:spLocks noGrp="1" noChangeArrowheads="1"/>
          </p:cNvSpPr>
          <p:nvPr>
            <p:ph type="body" idx="1"/>
          </p:nvPr>
        </p:nvSpPr>
        <p:spPr/>
        <p:txBody>
          <a:bodyPr/>
          <a:lstStyle/>
          <a:p>
            <a:r>
              <a:rPr lang="en-US"/>
              <a:t>Perlu membuat sistem pricing software yang lebih fair</a:t>
            </a:r>
          </a:p>
          <a:p>
            <a:pPr lvl="1"/>
            <a:r>
              <a:rPr lang="en-US"/>
              <a:t>Berdasarkan masa pakai efektif</a:t>
            </a:r>
          </a:p>
          <a:p>
            <a:pPr lvl="1"/>
            <a:r>
              <a:rPr lang="en-US"/>
              <a:t>Berdasarkan volume proyek</a:t>
            </a:r>
          </a:p>
          <a:p>
            <a:r>
              <a:rPr lang="en-US"/>
              <a:t>Perlu membuat targetting yang berbeda</a:t>
            </a:r>
          </a:p>
          <a:p>
            <a:pPr lvl="1"/>
            <a:r>
              <a:rPr lang="en-US"/>
              <a:t>Student/Research version (limited volume)</a:t>
            </a:r>
          </a:p>
          <a:p>
            <a:pPr lvl="1"/>
            <a:r>
              <a:rPr lang="en-US"/>
              <a:t>Social version</a:t>
            </a:r>
          </a:p>
        </p:txBody>
      </p:sp>
    </p:spTree>
  </p:cSld>
  <p:clrMapOvr>
    <a:masterClrMapping/>
  </p:clrMapOvr>
  <p:transition spd="slow">
    <p:zo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r>
              <a:rPr lang="en-US"/>
              <a:t>Dari sisi negara</a:t>
            </a:r>
          </a:p>
        </p:txBody>
      </p:sp>
      <p:sp>
        <p:nvSpPr>
          <p:cNvPr id="337923" name="Rectangle 3"/>
          <p:cNvSpPr>
            <a:spLocks noGrp="1" noChangeArrowheads="1"/>
          </p:cNvSpPr>
          <p:nvPr>
            <p:ph type="body" idx="1"/>
          </p:nvPr>
        </p:nvSpPr>
        <p:spPr>
          <a:xfrm>
            <a:off x="1066800" y="1676400"/>
            <a:ext cx="7772400" cy="4921250"/>
          </a:xfrm>
        </p:spPr>
        <p:txBody>
          <a:bodyPr/>
          <a:lstStyle/>
          <a:p>
            <a:r>
              <a:rPr lang="en-US"/>
              <a:t>Perlu mendorong FOSS / Pubdoc</a:t>
            </a:r>
          </a:p>
          <a:p>
            <a:pPr lvl="1"/>
            <a:r>
              <a:rPr lang="en-US"/>
              <a:t>Mekanisme hasil APBN = public domain</a:t>
            </a:r>
          </a:p>
          <a:p>
            <a:pPr lvl="1"/>
            <a:r>
              <a:rPr lang="en-US"/>
              <a:t>Mekanisme anggaran &amp; tender</a:t>
            </a:r>
          </a:p>
          <a:p>
            <a:pPr lvl="1"/>
            <a:r>
              <a:rPr lang="en-US"/>
              <a:t>Mekanisme insentif/dis-insentif</a:t>
            </a:r>
          </a:p>
          <a:p>
            <a:r>
              <a:rPr lang="en-US"/>
              <a:t>Perlu membeli bebas software komersial yang terbukti amat produktif</a:t>
            </a:r>
          </a:p>
          <a:p>
            <a:pPr lvl="1"/>
            <a:r>
              <a:rPr lang="en-US"/>
              <a:t>Mengganti utuh biaya investasi + profit</a:t>
            </a:r>
          </a:p>
          <a:p>
            <a:pPr lvl="1"/>
            <a:r>
              <a:rPr lang="en-US"/>
              <a:t>Menilai dengan tepat suatu ide sebelum diberikan monopoli (paten)</a:t>
            </a:r>
          </a:p>
        </p:txBody>
      </p:sp>
    </p:spTree>
  </p:cSld>
  <p:clrMapOvr>
    <a:masterClrMapping/>
  </p:clrMapOvr>
  <p:transition spd="slow">
    <p:zo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a:t>masih perlu waktu</a:t>
            </a:r>
          </a:p>
        </p:txBody>
      </p:sp>
      <p:sp>
        <p:nvSpPr>
          <p:cNvPr id="340995" name="Rectangle 3"/>
          <p:cNvSpPr>
            <a:spLocks noGrp="1" noChangeArrowheads="1"/>
          </p:cNvSpPr>
          <p:nvPr>
            <p:ph type="body" idx="1"/>
          </p:nvPr>
        </p:nvSpPr>
        <p:spPr/>
        <p:txBody>
          <a:bodyPr/>
          <a:lstStyle/>
          <a:p>
            <a:r>
              <a:rPr lang="en-US"/>
              <a:t>Sampai negara dapat bertindak lebih fair, baik kepada penemu/pencipta, pebisnis maupun konsumen akhir</a:t>
            </a:r>
          </a:p>
          <a:p>
            <a:r>
              <a:rPr lang="en-US"/>
              <a:t>Diperlukan tekad, kerjakeras dan kesabaran kita untuk menjadi bijak pada situasi ini; tidak menjadi pihak yang menyalahgunakan situasi.</a:t>
            </a:r>
          </a:p>
        </p:txBody>
      </p:sp>
    </p:spTree>
  </p:cSld>
  <p:clrMapOvr>
    <a:masterClrMapping/>
  </p:clrMapOvr>
  <p:transition spd="slow">
    <p:zo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r>
              <a:rPr lang="en-US"/>
              <a:t>Kita diharapkan ..</a:t>
            </a:r>
          </a:p>
        </p:txBody>
      </p:sp>
      <p:sp>
        <p:nvSpPr>
          <p:cNvPr id="342019" name="Rectangle 3"/>
          <p:cNvSpPr>
            <a:spLocks noGrp="1" noChangeArrowheads="1"/>
          </p:cNvSpPr>
          <p:nvPr>
            <p:ph type="body" idx="1"/>
          </p:nvPr>
        </p:nvSpPr>
        <p:spPr/>
        <p:txBody>
          <a:bodyPr/>
          <a:lstStyle/>
          <a:p>
            <a:r>
              <a:rPr lang="en-US"/>
              <a:t>Menjadi bagian dari </a:t>
            </a:r>
            <a:br>
              <a:rPr lang="en-US"/>
            </a:br>
            <a:r>
              <a:rPr lang="en-US"/>
              <a:t>orang-orang yang melakukan perbaikan</a:t>
            </a:r>
          </a:p>
          <a:p>
            <a:pPr>
              <a:buFont typeface="Wingdings" pitchFamily="2" charset="2"/>
              <a:buNone/>
            </a:pPr>
            <a:r>
              <a:rPr lang="en-US"/>
              <a:t>…. bukan pembusukan …</a:t>
            </a:r>
          </a:p>
          <a:p>
            <a:pPr>
              <a:buFont typeface="Wingdings" pitchFamily="2" charset="2"/>
              <a:buNone/>
            </a:pPr>
            <a:endParaRPr lang="en-US"/>
          </a:p>
          <a:p>
            <a:pPr>
              <a:buFont typeface="Wingdings" pitchFamily="2" charset="2"/>
              <a:buNone/>
            </a:pPr>
            <a:endParaRPr lang="en-US"/>
          </a:p>
          <a:p>
            <a:pPr>
              <a:buFont typeface="Wingdings" pitchFamily="2" charset="2"/>
              <a:buNone/>
            </a:pPr>
            <a:r>
              <a:rPr lang="en-US"/>
              <a:t>Terima Kasih</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anim calcmode="lin" valueType="num">
                                      <p:cBhvr additive="base">
                                        <p:cTn id="7" dur="500" fill="hold"/>
                                        <p:tgtEl>
                                          <p:spTgt spid="342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2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2019">
                                            <p:txEl>
                                              <p:pRg st="1" end="1"/>
                                            </p:txEl>
                                          </p:spTgt>
                                        </p:tgtEl>
                                        <p:attrNameLst>
                                          <p:attrName>style.visibility</p:attrName>
                                        </p:attrNameLst>
                                      </p:cBhvr>
                                      <p:to>
                                        <p:strVal val="visible"/>
                                      </p:to>
                                    </p:set>
                                    <p:anim calcmode="lin" valueType="num">
                                      <p:cBhvr additive="base">
                                        <p:cTn id="13" dur="500" fill="hold"/>
                                        <p:tgtEl>
                                          <p:spTgt spid="3420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2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2019">
                                            <p:txEl>
                                              <p:pRg st="4" end="4"/>
                                            </p:txEl>
                                          </p:spTgt>
                                        </p:tgtEl>
                                        <p:attrNameLst>
                                          <p:attrName>style.visibility</p:attrName>
                                        </p:attrNameLst>
                                      </p:cBhvr>
                                      <p:to>
                                        <p:strVal val="visible"/>
                                      </p:to>
                                    </p:set>
                                    <p:anim calcmode="lin" valueType="num">
                                      <p:cBhvr additive="base">
                                        <p:cTn id="19" dur="500" fill="hold"/>
                                        <p:tgtEl>
                                          <p:spTgt spid="3420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20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a:t>Bagaimana bila …</a:t>
            </a:r>
          </a:p>
        </p:txBody>
      </p:sp>
      <p:sp>
        <p:nvSpPr>
          <p:cNvPr id="292867" name="Rectangle 3"/>
          <p:cNvSpPr>
            <a:spLocks noGrp="1" noChangeArrowheads="1"/>
          </p:cNvSpPr>
          <p:nvPr>
            <p:ph type="body" idx="1"/>
          </p:nvPr>
        </p:nvSpPr>
        <p:spPr/>
        <p:txBody>
          <a:bodyPr/>
          <a:lstStyle/>
          <a:p>
            <a:r>
              <a:rPr lang="en-US"/>
              <a:t>Buku itu baru terjual 10 exemplar,</a:t>
            </a:r>
            <a:br>
              <a:rPr lang="en-US"/>
            </a:br>
            <a:r>
              <a:rPr lang="en-US"/>
              <a:t>terus orang meng-copynya dan menjual copy-annya ini?</a:t>
            </a:r>
          </a:p>
          <a:p>
            <a:pPr lvl="1"/>
            <a:r>
              <a:rPr lang="en-US"/>
              <a:t>Untuk meng-copy sendiri hanya butuh biaya Rp. 30.000 / buku</a:t>
            </a:r>
          </a:p>
          <a:p>
            <a:pPr lvl="1"/>
            <a:r>
              <a:rPr lang="en-US"/>
              <a:t>Bila dijual Rp. 40.000 / buku</a:t>
            </a:r>
            <a:br>
              <a:rPr lang="en-US"/>
            </a:br>
            <a:r>
              <a:rPr lang="en-US">
                <a:sym typeface="Wingdings" pitchFamily="2" charset="2"/>
              </a:rPr>
              <a:t> pembajak sudah untung Rp. 10.000,-</a:t>
            </a:r>
            <a:r>
              <a:rPr lang="en-US"/>
              <a:t/>
            </a:r>
            <a:br>
              <a:rPr lang="en-US"/>
            </a:br>
            <a:r>
              <a:rPr lang="en-US">
                <a:sym typeface="Wingdings" pitchFamily="2" charset="2"/>
              </a:rPr>
              <a:t> buku asli Rp. 50.000,- tidak laku</a:t>
            </a:r>
            <a:endParaRPr lang="en-US"/>
          </a:p>
        </p:txBody>
      </p:sp>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en-US"/>
              <a:t>Illustrasi - software</a:t>
            </a:r>
          </a:p>
        </p:txBody>
      </p:sp>
      <p:sp>
        <p:nvSpPr>
          <p:cNvPr id="290819" name="Rectangle 3"/>
          <p:cNvSpPr>
            <a:spLocks noGrp="1" noChangeArrowheads="1"/>
          </p:cNvSpPr>
          <p:nvPr>
            <p:ph type="body" idx="1"/>
          </p:nvPr>
        </p:nvSpPr>
        <p:spPr/>
        <p:txBody>
          <a:bodyPr/>
          <a:lstStyle/>
          <a:p>
            <a:r>
              <a:rPr lang="en-US"/>
              <a:t>5 Programmer dalam 2 tahun</a:t>
            </a:r>
            <a:br>
              <a:rPr lang="en-US"/>
            </a:br>
            <a:r>
              <a:rPr lang="en-US"/>
              <a:t>5 x </a:t>
            </a:r>
            <a:r>
              <a:rPr lang="en-US" altLang="ja-JP">
                <a:ea typeface="ＭＳ Ｐゴシック" pitchFamily="50" charset="-128"/>
              </a:rPr>
              <a:t>€ 4</a:t>
            </a:r>
            <a:r>
              <a:rPr lang="en-US"/>
              <a:t>000 / bln x 24 bln = </a:t>
            </a:r>
            <a:r>
              <a:rPr lang="en-US" altLang="ja-JP">
                <a:ea typeface="ＭＳ Ｐゴシック" pitchFamily="50" charset="-128"/>
              </a:rPr>
              <a:t>€ 480.000,-</a:t>
            </a:r>
            <a:r>
              <a:rPr lang="en-US"/>
              <a:t> </a:t>
            </a:r>
            <a:br>
              <a:rPr lang="en-US"/>
            </a:br>
            <a:r>
              <a:rPr lang="en-US"/>
              <a:t>~ Rp. 6,72 Milyar ++</a:t>
            </a:r>
            <a:br>
              <a:rPr lang="en-US"/>
            </a:br>
            <a:r>
              <a:rPr lang="en-US">
                <a:sym typeface="Wingdings" pitchFamily="2" charset="2"/>
              </a:rPr>
              <a:t> </a:t>
            </a:r>
            <a:r>
              <a:rPr lang="en-US"/>
              <a:t>Harga “copyright” ~ Rp. 10 Milyar</a:t>
            </a:r>
          </a:p>
          <a:p>
            <a:r>
              <a:rPr lang="en-US"/>
              <a:t>Bila akan dijual eceran, </a:t>
            </a:r>
            <a:br>
              <a:rPr lang="en-US"/>
            </a:br>
            <a:r>
              <a:rPr lang="en-US"/>
              <a:t>asumsi pengguna 5000 orang, </a:t>
            </a:r>
            <a:br>
              <a:rPr lang="en-US"/>
            </a:br>
            <a:r>
              <a:rPr lang="en-US">
                <a:sym typeface="Wingdings" pitchFamily="2" charset="2"/>
              </a:rPr>
              <a:t> </a:t>
            </a:r>
            <a:r>
              <a:rPr lang="en-US"/>
              <a:t>Harga “lisensi” ~ Rp. 2 juta / lic.</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anim calcmode="lin" valueType="num">
                                      <p:cBhvr additive="base">
                                        <p:cTn id="7" dur="500" fill="hold"/>
                                        <p:tgtEl>
                                          <p:spTgt spid="290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0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0819">
                                            <p:txEl>
                                              <p:pRg st="1" end="1"/>
                                            </p:txEl>
                                          </p:spTgt>
                                        </p:tgtEl>
                                        <p:attrNameLst>
                                          <p:attrName>style.visibility</p:attrName>
                                        </p:attrNameLst>
                                      </p:cBhvr>
                                      <p:to>
                                        <p:strVal val="visible"/>
                                      </p:to>
                                    </p:set>
                                    <p:anim calcmode="lin" valueType="num">
                                      <p:cBhvr additive="base">
                                        <p:cTn id="13" dur="500" fill="hold"/>
                                        <p:tgtEl>
                                          <p:spTgt spid="290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08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n-US"/>
              <a:t>Bagaimana bila …</a:t>
            </a:r>
          </a:p>
        </p:txBody>
      </p:sp>
      <p:sp>
        <p:nvSpPr>
          <p:cNvPr id="293891" name="Rectangle 3"/>
          <p:cNvSpPr>
            <a:spLocks noGrp="1" noChangeArrowheads="1"/>
          </p:cNvSpPr>
          <p:nvPr>
            <p:ph type="body" idx="1"/>
          </p:nvPr>
        </p:nvSpPr>
        <p:spPr/>
        <p:txBody>
          <a:bodyPr/>
          <a:lstStyle/>
          <a:p>
            <a:r>
              <a:rPr lang="en-US"/>
              <a:t>CD software itu baru terjual 10 ex,</a:t>
            </a:r>
            <a:br>
              <a:rPr lang="en-US"/>
            </a:br>
            <a:r>
              <a:rPr lang="en-US"/>
              <a:t>terus orang meng-copynya dan menjual copy-annya ini?</a:t>
            </a:r>
          </a:p>
          <a:p>
            <a:pPr lvl="1"/>
            <a:r>
              <a:rPr lang="en-US"/>
              <a:t>Untuk meng-copy sendiri sebuah CD hanya butuh biaya Rp. 3.000 / CD</a:t>
            </a:r>
          </a:p>
          <a:p>
            <a:pPr lvl="1"/>
            <a:r>
              <a:rPr lang="en-US"/>
              <a:t>Bila dijual Rp. 10.000 / CD</a:t>
            </a:r>
            <a:br>
              <a:rPr lang="en-US"/>
            </a:br>
            <a:r>
              <a:rPr lang="en-US">
                <a:sym typeface="Wingdings" pitchFamily="2" charset="2"/>
              </a:rPr>
              <a:t> pembajak sudah untung Rp. 4.990.000,-</a:t>
            </a:r>
            <a:r>
              <a:rPr lang="en-US"/>
              <a:t/>
            </a:r>
            <a:br>
              <a:rPr lang="en-US"/>
            </a:br>
            <a:r>
              <a:rPr lang="en-US">
                <a:sym typeface="Wingdings" pitchFamily="2" charset="2"/>
              </a:rPr>
              <a:t> CD asli Rp. 1 juta,- tidak laku</a:t>
            </a:r>
            <a:endParaRPr lang="en-US"/>
          </a:p>
        </p:txBody>
      </p:sp>
    </p:spTree>
  </p:cSld>
  <p:clrMapOvr>
    <a:masterClrMapping/>
  </p:clrMapOvr>
  <p:transition spd="slow">
    <p:zoom/>
  </p:transition>
  <p:timing>
    <p:tnLst>
      <p:par>
        <p:cTn id="1" dur="indefinite" restart="never" nodeType="tmRoot"/>
      </p:par>
    </p:tnLst>
  </p:timing>
</p:sld>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ZapfHumnst B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ZapfHumnst BT" pitchFamily="34"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3160</TotalTime>
  <Words>1936</Words>
  <Application>Microsoft Office PowerPoint</Application>
  <PresentationFormat>On-screen Show (4:3)</PresentationFormat>
  <Paragraphs>253</Paragraphs>
  <Slides>65</Slides>
  <Notes>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79" baseType="lpstr">
      <vt:lpstr>Times New Roman</vt:lpstr>
      <vt:lpstr>Arial</vt:lpstr>
      <vt:lpstr>Arial Narrow</vt:lpstr>
      <vt:lpstr>Wingdings</vt:lpstr>
      <vt:lpstr>Georgia</vt:lpstr>
      <vt:lpstr>ＭＳ Ｐゴシック</vt:lpstr>
      <vt:lpstr>Lucida Sans Unicode</vt:lpstr>
      <vt:lpstr>Tahoma</vt:lpstr>
      <vt:lpstr>Comic Sans MS</vt:lpstr>
      <vt:lpstr>ZapfHumnst BT</vt:lpstr>
      <vt:lpstr>Arial Unicode MS</vt:lpstr>
      <vt:lpstr>Factory</vt:lpstr>
      <vt:lpstr>Microsoft Graph Chart</vt:lpstr>
      <vt:lpstr>Microsoft Clip Gallery</vt:lpstr>
      <vt:lpstr>Slide 1</vt:lpstr>
      <vt:lpstr>Mengapa membicarakan HAKI?</vt:lpstr>
      <vt:lpstr>Namun …</vt:lpstr>
      <vt:lpstr>Karena itu …</vt:lpstr>
      <vt:lpstr>Sejarah HAKI - copyright</vt:lpstr>
      <vt:lpstr>Illustrasi - buku</vt:lpstr>
      <vt:lpstr>Bagaimana bila …</vt:lpstr>
      <vt:lpstr>Illustrasi - software</vt:lpstr>
      <vt:lpstr>Bagaimana bila …</vt:lpstr>
      <vt:lpstr>Sejarah HAKI - patent</vt:lpstr>
      <vt:lpstr>HAKI adalah</vt:lpstr>
      <vt:lpstr>Kreativitas dilindungi dengan HAKI </vt:lpstr>
      <vt:lpstr>Hak eksklusif</vt:lpstr>
      <vt:lpstr>Realitasnya …</vt:lpstr>
      <vt:lpstr>Hukum HAKI bersifat teritorial</vt:lpstr>
      <vt:lpstr>Hak Cipta (copyright)</vt:lpstr>
      <vt:lpstr>Slide 17</vt:lpstr>
      <vt:lpstr>Slide 18</vt:lpstr>
      <vt:lpstr>Paten</vt:lpstr>
      <vt:lpstr>Slide 20</vt:lpstr>
      <vt:lpstr>Genteng panel surya</vt:lpstr>
      <vt:lpstr>Desain Industri</vt:lpstr>
      <vt:lpstr>Slide 23</vt:lpstr>
      <vt:lpstr>Varietas Tanaman</vt:lpstr>
      <vt:lpstr>Merek Dagang</vt:lpstr>
      <vt:lpstr>Rahasia Dagang  (Confidential Information)</vt:lpstr>
      <vt:lpstr>Indikasi Geografis</vt:lpstr>
      <vt:lpstr>Masa Perlindungan</vt:lpstr>
      <vt:lpstr>Publikasi Teknologi terrinci</vt:lpstr>
      <vt:lpstr>Bayangkan ide tentang sepeda!</vt:lpstr>
      <vt:lpstr>Slide 31</vt:lpstr>
      <vt:lpstr>Kritik &amp; Kontroversi</vt:lpstr>
      <vt:lpstr>Ekonom kapitalis meyakini</vt:lpstr>
      <vt:lpstr>Namun …</vt:lpstr>
      <vt:lpstr>Masalahnya</vt:lpstr>
      <vt:lpstr>Ada karya intelektual</vt:lpstr>
      <vt:lpstr>Albert Einstein</vt:lpstr>
      <vt:lpstr>5 makalah pada “anno mirabilus”</vt:lpstr>
      <vt:lpstr>Matrix penelitian</vt:lpstr>
      <vt:lpstr>Kreasi, invensi dan inovasi</vt:lpstr>
      <vt:lpstr>Nilai ekonomis …</vt:lpstr>
      <vt:lpstr>Bagaimana sharing investasi?</vt:lpstr>
      <vt:lpstr>Hubungan penemuan ?? HAKI</vt:lpstr>
      <vt:lpstr>Biaya …</vt:lpstr>
      <vt:lpstr>Alexander Graham Bell</vt:lpstr>
      <vt:lpstr>Elisha Gray</vt:lpstr>
      <vt:lpstr>Slide 47</vt:lpstr>
      <vt:lpstr>Antonio Meucci Penemu Telpon Pertama  </vt:lpstr>
      <vt:lpstr>Slide 49</vt:lpstr>
      <vt:lpstr>Di dunia …</vt:lpstr>
      <vt:lpstr>Hak Kekayaan Intelektual</vt:lpstr>
      <vt:lpstr>Perlindungan HKI : investasi</vt:lpstr>
      <vt:lpstr>Wilhelm Conrad Roentgen</vt:lpstr>
      <vt:lpstr>FOSS (Free &amp; Open Source Software)</vt:lpstr>
      <vt:lpstr>WIPO …</vt:lpstr>
      <vt:lpstr>Masalahnya …</vt:lpstr>
      <vt:lpstr>Sedikit dari sisi Fiqh</vt:lpstr>
      <vt:lpstr>Fiqh tentang Mass-duplicator?</vt:lpstr>
      <vt:lpstr>Fiqh</vt:lpstr>
      <vt:lpstr>Jual beli ≠ Lisensi</vt:lpstr>
      <vt:lpstr>Melempar produk ke pasaran  ≠ Mengumumkan</vt:lpstr>
      <vt:lpstr>Dari sisi pebisnis software</vt:lpstr>
      <vt:lpstr>Dari sisi negara</vt:lpstr>
      <vt:lpstr>masih perlu waktu</vt:lpstr>
      <vt:lpstr>Kita diharapkan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BAKOS 0001</dc:creator>
  <cp:lastModifiedBy>BAKOS 0001</cp:lastModifiedBy>
  <cp:revision>83</cp:revision>
  <dcterms:created xsi:type="dcterms:W3CDTF">1601-01-01T00:00:00Z</dcterms:created>
  <dcterms:modified xsi:type="dcterms:W3CDTF">2013-04-29T22:59:55Z</dcterms:modified>
</cp:coreProperties>
</file>